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6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7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8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7" r:id="rId6"/>
    <p:sldId id="258" r:id="rId7"/>
    <p:sldId id="261" r:id="rId8"/>
    <p:sldId id="262" r:id="rId9"/>
    <p:sldId id="264" r:id="rId10"/>
    <p:sldId id="287" r:id="rId11"/>
    <p:sldId id="288" r:id="rId12"/>
    <p:sldId id="289" r:id="rId13"/>
    <p:sldId id="263" r:id="rId14"/>
    <p:sldId id="265" r:id="rId15"/>
    <p:sldId id="267" r:id="rId16"/>
    <p:sldId id="269" r:id="rId17"/>
    <p:sldId id="271" r:id="rId18"/>
    <p:sldId id="283" r:id="rId19"/>
    <p:sldId id="273" r:id="rId20"/>
    <p:sldId id="274" r:id="rId21"/>
    <p:sldId id="275" r:id="rId22"/>
    <p:sldId id="278" r:id="rId23"/>
    <p:sldId id="284" r:id="rId24"/>
    <p:sldId id="282" r:id="rId25"/>
    <p:sldId id="281" r:id="rId26"/>
    <p:sldId id="286" r:id="rId27"/>
    <p:sldId id="280" r:id="rId28"/>
  </p:sldIdLst>
  <p:sldSz cx="9144000" cy="6858000" type="screen4x3"/>
  <p:notesSz cx="6797675" cy="9926638"/>
  <p:custDataLst>
    <p:tags r:id="rId31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886A3"/>
    <a:srgbClr val="FFFFFF"/>
    <a:srgbClr val="BAA879"/>
    <a:srgbClr val="B0A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772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EDEDA-8E36-4DFB-8E4D-D1D6DB4D9F0E}" type="datetimeFigureOut">
              <a:rPr lang="nl-NL" smtClean="0"/>
              <a:pPr/>
              <a:t>16-1-2023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1A290-BA50-4A20-9420-36625EF70DC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3891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7E3D-53D2-40D8-B702-9292685B6CC8}" type="datetimeFigureOut">
              <a:rPr lang="nl-NL" smtClean="0"/>
              <a:pPr/>
              <a:t>16-1-2023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1F4A8-050B-42C0-A480-AB8DEF94A52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811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5195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3726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7437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274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8809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4227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5419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440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2116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3923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5814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15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997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06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4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1229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803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190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A8-050B-42C0-A480-AB8DEF94A527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2825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eldia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1"/>
          <p:cNvSpPr/>
          <p:nvPr userDrawn="1">
            <p:custDataLst>
              <p:tags r:id="rId1"/>
            </p:custDataLst>
          </p:nvPr>
        </p:nvSpPr>
        <p:spPr>
          <a:xfrm>
            <a:off x="683568" y="684000"/>
            <a:ext cx="7776000" cy="3888000"/>
          </a:xfrm>
          <a:custGeom>
            <a:avLst/>
            <a:gdLst/>
            <a:ahLst/>
            <a:cxnLst/>
            <a:rect l="l" t="t" r="r" b="b"/>
            <a:pathLst>
              <a:path w="7776000" h="3909600">
                <a:moveTo>
                  <a:pt x="402024" y="0"/>
                </a:moveTo>
                <a:lnTo>
                  <a:pt x="7373976" y="0"/>
                </a:lnTo>
                <a:cubicBezTo>
                  <a:pt x="7596008" y="0"/>
                  <a:pt x="7776000" y="179992"/>
                  <a:pt x="7776000" y="402024"/>
                </a:cubicBezTo>
                <a:lnTo>
                  <a:pt x="7776000" y="3507576"/>
                </a:lnTo>
                <a:cubicBezTo>
                  <a:pt x="7776000" y="3729608"/>
                  <a:pt x="7596008" y="3909600"/>
                  <a:pt x="7373976" y="3909600"/>
                </a:cubicBezTo>
                <a:lnTo>
                  <a:pt x="648072" y="3909600"/>
                </a:lnTo>
                <a:lnTo>
                  <a:pt x="402024" y="3909600"/>
                </a:lnTo>
                <a:lnTo>
                  <a:pt x="0" y="3909600"/>
                </a:lnTo>
                <a:lnTo>
                  <a:pt x="0" y="3507576"/>
                </a:lnTo>
                <a:lnTo>
                  <a:pt x="0" y="3240360"/>
                </a:lnTo>
                <a:lnTo>
                  <a:pt x="0" y="402024"/>
                </a:lnTo>
                <a:cubicBezTo>
                  <a:pt x="0" y="179992"/>
                  <a:pt x="179992" y="0"/>
                  <a:pt x="402024" y="0"/>
                </a:cubicBezTo>
                <a:close/>
              </a:path>
            </a:pathLst>
          </a:custGeom>
          <a:solidFill>
            <a:srgbClr val="E0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2400" y="1051200"/>
            <a:ext cx="6912000" cy="12960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9000"/>
              </a:lnSpc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12400" y="2437200"/>
            <a:ext cx="6912000" cy="864000"/>
          </a:xfrm>
        </p:spPr>
        <p:txBody>
          <a:bodyPr lIns="0" tIns="0" rIns="0" bIns="0"/>
          <a:lstStyle>
            <a:lvl1pPr marL="0" indent="0" algn="l">
              <a:lnSpc>
                <a:spcPct val="1090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683568" y="260648"/>
            <a:ext cx="77760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F604D9-9677-4E47-9643-C0817363061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172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Titeldia smal"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3"/>
          <p:cNvSpPr/>
          <p:nvPr userDrawn="1">
            <p:custDataLst>
              <p:tags r:id="rId1"/>
            </p:custDataLst>
          </p:nvPr>
        </p:nvSpPr>
        <p:spPr>
          <a:xfrm>
            <a:off x="683568" y="684000"/>
            <a:ext cx="7776000" cy="3888000"/>
          </a:xfrm>
          <a:custGeom>
            <a:avLst/>
            <a:gdLst/>
            <a:ahLst/>
            <a:cxnLst/>
            <a:rect l="l" t="t" r="r" b="b"/>
            <a:pathLst>
              <a:path w="7775040" h="3909600">
                <a:moveTo>
                  <a:pt x="399803" y="0"/>
                </a:moveTo>
                <a:lnTo>
                  <a:pt x="3488197" y="0"/>
                </a:lnTo>
                <a:cubicBezTo>
                  <a:pt x="3707411" y="0"/>
                  <a:pt x="3885418" y="177245"/>
                  <a:pt x="3887520" y="396871"/>
                </a:cubicBezTo>
                <a:cubicBezTo>
                  <a:pt x="3889622" y="177245"/>
                  <a:pt x="4067630" y="0"/>
                  <a:pt x="4286843" y="0"/>
                </a:cubicBezTo>
                <a:lnTo>
                  <a:pt x="7375237" y="0"/>
                </a:lnTo>
                <a:cubicBezTo>
                  <a:pt x="7596042" y="0"/>
                  <a:pt x="7775040" y="179827"/>
                  <a:pt x="7775040" y="401654"/>
                </a:cubicBezTo>
                <a:lnTo>
                  <a:pt x="7775040" y="3507946"/>
                </a:lnTo>
                <a:cubicBezTo>
                  <a:pt x="7775040" y="3729773"/>
                  <a:pt x="7596042" y="3909600"/>
                  <a:pt x="7375237" y="3909600"/>
                </a:cubicBezTo>
                <a:lnTo>
                  <a:pt x="4532126" y="3909600"/>
                </a:lnTo>
                <a:lnTo>
                  <a:pt x="4286843" y="3909600"/>
                </a:lnTo>
                <a:lnTo>
                  <a:pt x="3887040" y="3909600"/>
                </a:lnTo>
                <a:lnTo>
                  <a:pt x="3887040" y="3517513"/>
                </a:lnTo>
                <a:cubicBezTo>
                  <a:pt x="3882819" y="3734931"/>
                  <a:pt x="3705812" y="3909600"/>
                  <a:pt x="3488197" y="3909600"/>
                </a:cubicBezTo>
                <a:lnTo>
                  <a:pt x="645085" y="3909600"/>
                </a:lnTo>
                <a:lnTo>
                  <a:pt x="399803" y="3909600"/>
                </a:lnTo>
                <a:lnTo>
                  <a:pt x="0" y="3909600"/>
                </a:lnTo>
                <a:lnTo>
                  <a:pt x="0" y="3507946"/>
                </a:lnTo>
                <a:lnTo>
                  <a:pt x="0" y="3240360"/>
                </a:lnTo>
                <a:lnTo>
                  <a:pt x="0" y="401654"/>
                </a:lnTo>
                <a:cubicBezTo>
                  <a:pt x="0" y="179827"/>
                  <a:pt x="178998" y="0"/>
                  <a:pt x="399803" y="0"/>
                </a:cubicBezTo>
                <a:close/>
              </a:path>
            </a:pathLst>
          </a:custGeom>
          <a:solidFill>
            <a:srgbClr val="E0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1112283" y="1044000"/>
            <a:ext cx="3024000" cy="317708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9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5" name="Ondertitel 2"/>
          <p:cNvSpPr>
            <a:spLocks noGrp="1"/>
          </p:cNvSpPr>
          <p:nvPr>
            <p:ph type="subTitle" idx="1"/>
          </p:nvPr>
        </p:nvSpPr>
        <p:spPr>
          <a:xfrm>
            <a:off x="5004000" y="1080000"/>
            <a:ext cx="3024384" cy="1700928"/>
          </a:xfrm>
        </p:spPr>
        <p:txBody>
          <a:bodyPr lIns="0" tIns="0" rIns="0" bIns="0"/>
          <a:lstStyle>
            <a:lvl1pPr marL="0" indent="0" algn="l">
              <a:lnSpc>
                <a:spcPct val="1090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683568" y="260648"/>
            <a:ext cx="77760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F604D9-9677-4E47-9643-C0817363061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98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467544" y="5013176"/>
            <a:ext cx="381642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76000" y="1749600"/>
            <a:ext cx="7772400" cy="43956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AF604D9-9677-4E47-9643-C0817363061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589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Teks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67544" y="5013176"/>
            <a:ext cx="381642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76000" y="1749600"/>
            <a:ext cx="5144400" cy="43956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4"/>
          </p:nvPr>
        </p:nvSpPr>
        <p:spPr>
          <a:xfrm>
            <a:off x="5859344" y="1842128"/>
            <a:ext cx="2592000" cy="4325576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F604D9-9677-4E47-9643-C0817363061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919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467544" y="5013176"/>
            <a:ext cx="381642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687600" y="1844824"/>
            <a:ext cx="7772400" cy="4325576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AF604D9-9677-4E47-9643-C0817363061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187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- Pauze/slot dia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fgeronde rechthoek 3"/>
          <p:cNvSpPr/>
          <p:nvPr userDrawn="1">
            <p:custDataLst>
              <p:tags r:id="rId1"/>
            </p:custDataLst>
          </p:nvPr>
        </p:nvSpPr>
        <p:spPr>
          <a:xfrm>
            <a:off x="683568" y="684000"/>
            <a:ext cx="7776000" cy="3909600"/>
          </a:xfrm>
          <a:custGeom>
            <a:avLst/>
            <a:gdLst/>
            <a:ahLst/>
            <a:cxnLst/>
            <a:rect l="l" t="t" r="r" b="b"/>
            <a:pathLst>
              <a:path w="7775040" h="3909600">
                <a:moveTo>
                  <a:pt x="399803" y="0"/>
                </a:moveTo>
                <a:lnTo>
                  <a:pt x="3488197" y="0"/>
                </a:lnTo>
                <a:cubicBezTo>
                  <a:pt x="3707411" y="0"/>
                  <a:pt x="3885418" y="177245"/>
                  <a:pt x="3887520" y="396871"/>
                </a:cubicBezTo>
                <a:cubicBezTo>
                  <a:pt x="3889622" y="177245"/>
                  <a:pt x="4067630" y="0"/>
                  <a:pt x="4286843" y="0"/>
                </a:cubicBezTo>
                <a:lnTo>
                  <a:pt x="7375237" y="0"/>
                </a:lnTo>
                <a:cubicBezTo>
                  <a:pt x="7596042" y="0"/>
                  <a:pt x="7775040" y="179827"/>
                  <a:pt x="7775040" y="401654"/>
                </a:cubicBezTo>
                <a:lnTo>
                  <a:pt x="7775040" y="3507946"/>
                </a:lnTo>
                <a:cubicBezTo>
                  <a:pt x="7775040" y="3729773"/>
                  <a:pt x="7596042" y="3909600"/>
                  <a:pt x="7375237" y="3909600"/>
                </a:cubicBezTo>
                <a:lnTo>
                  <a:pt x="4532126" y="3909600"/>
                </a:lnTo>
                <a:lnTo>
                  <a:pt x="4286843" y="3909600"/>
                </a:lnTo>
                <a:lnTo>
                  <a:pt x="3887040" y="3909600"/>
                </a:lnTo>
                <a:lnTo>
                  <a:pt x="3887040" y="3517513"/>
                </a:lnTo>
                <a:cubicBezTo>
                  <a:pt x="3882819" y="3734931"/>
                  <a:pt x="3705812" y="3909600"/>
                  <a:pt x="3488197" y="3909600"/>
                </a:cubicBezTo>
                <a:lnTo>
                  <a:pt x="645085" y="3909600"/>
                </a:lnTo>
                <a:lnTo>
                  <a:pt x="399803" y="3909600"/>
                </a:lnTo>
                <a:lnTo>
                  <a:pt x="0" y="3909600"/>
                </a:lnTo>
                <a:lnTo>
                  <a:pt x="0" y="3507946"/>
                </a:lnTo>
                <a:lnTo>
                  <a:pt x="0" y="3240360"/>
                </a:lnTo>
                <a:lnTo>
                  <a:pt x="0" y="401654"/>
                </a:lnTo>
                <a:cubicBezTo>
                  <a:pt x="0" y="179827"/>
                  <a:pt x="178998" y="0"/>
                  <a:pt x="399803" y="0"/>
                </a:cubicBezTo>
                <a:close/>
              </a:path>
            </a:pathLst>
          </a:custGeom>
          <a:solidFill>
            <a:srgbClr val="E0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1116000" y="1044000"/>
            <a:ext cx="3024000" cy="317708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9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5004000" y="1080000"/>
            <a:ext cx="3024384" cy="3132000"/>
          </a:xfrm>
        </p:spPr>
        <p:txBody>
          <a:bodyPr lIns="0" tIns="0" rIns="0" bIns="0"/>
          <a:lstStyle>
            <a:lvl1pPr marL="0" indent="0" algn="l">
              <a:lnSpc>
                <a:spcPct val="1090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683568" y="260648"/>
            <a:ext cx="77760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F604D9-9677-4E47-9643-C0817363061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08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- Pauze/slot dia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1"/>
          <p:cNvSpPr/>
          <p:nvPr userDrawn="1">
            <p:custDataLst>
              <p:tags r:id="rId1"/>
            </p:custDataLst>
          </p:nvPr>
        </p:nvSpPr>
        <p:spPr>
          <a:xfrm>
            <a:off x="683568" y="684000"/>
            <a:ext cx="7776000" cy="3909600"/>
          </a:xfrm>
          <a:custGeom>
            <a:avLst/>
            <a:gdLst/>
            <a:ahLst/>
            <a:cxnLst/>
            <a:rect l="l" t="t" r="r" b="b"/>
            <a:pathLst>
              <a:path w="7776000" h="3909600">
                <a:moveTo>
                  <a:pt x="402024" y="0"/>
                </a:moveTo>
                <a:lnTo>
                  <a:pt x="7373976" y="0"/>
                </a:lnTo>
                <a:cubicBezTo>
                  <a:pt x="7596008" y="0"/>
                  <a:pt x="7776000" y="179992"/>
                  <a:pt x="7776000" y="402024"/>
                </a:cubicBezTo>
                <a:lnTo>
                  <a:pt x="7776000" y="3507576"/>
                </a:lnTo>
                <a:cubicBezTo>
                  <a:pt x="7776000" y="3729608"/>
                  <a:pt x="7596008" y="3909600"/>
                  <a:pt x="7373976" y="3909600"/>
                </a:cubicBezTo>
                <a:lnTo>
                  <a:pt x="648072" y="3909600"/>
                </a:lnTo>
                <a:lnTo>
                  <a:pt x="402024" y="3909600"/>
                </a:lnTo>
                <a:lnTo>
                  <a:pt x="0" y="3909600"/>
                </a:lnTo>
                <a:lnTo>
                  <a:pt x="0" y="3507576"/>
                </a:lnTo>
                <a:lnTo>
                  <a:pt x="0" y="3240360"/>
                </a:lnTo>
                <a:lnTo>
                  <a:pt x="0" y="402024"/>
                </a:lnTo>
                <a:cubicBezTo>
                  <a:pt x="0" y="179992"/>
                  <a:pt x="179992" y="0"/>
                  <a:pt x="402024" y="0"/>
                </a:cubicBezTo>
                <a:close/>
              </a:path>
            </a:pathLst>
          </a:custGeom>
          <a:solidFill>
            <a:srgbClr val="E0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2400" y="1051200"/>
            <a:ext cx="6912000" cy="12960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9000"/>
              </a:lnSpc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1112400" y="2437200"/>
            <a:ext cx="6912000" cy="864000"/>
          </a:xfrm>
        </p:spPr>
        <p:txBody>
          <a:bodyPr lIns="0" tIns="0" rIns="0" bIns="0"/>
          <a:lstStyle>
            <a:lvl1pPr marL="0" indent="0" algn="l">
              <a:lnSpc>
                <a:spcPct val="1090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5" name="Rechthoek 4"/>
          <p:cNvSpPr/>
          <p:nvPr userDrawn="1"/>
        </p:nvSpPr>
        <p:spPr>
          <a:xfrm>
            <a:off x="683568" y="260648"/>
            <a:ext cx="77760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F604D9-9677-4E47-9643-C0817363061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814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79600" y="1749600"/>
            <a:ext cx="7772400" cy="43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ext Box 2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5419" y="247614"/>
            <a:ext cx="7197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defTabSz="608013">
              <a:spcBef>
                <a:spcPct val="50000"/>
              </a:spcBef>
            </a:pPr>
            <a:r>
              <a:rPr lang="nl-NL" sz="900" b="1" dirty="0">
                <a:solidFill>
                  <a:srgbClr val="BAA879"/>
                </a:solidFill>
              </a:rPr>
              <a:t>Mariëndael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986400" y="6446232"/>
            <a:ext cx="73476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BAA87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Informatie havo-bovenbouw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611560" y="6447600"/>
            <a:ext cx="356008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nl-NL" sz="900" smtClean="0">
                <a:solidFill>
                  <a:srgbClr val="BAA87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AF604D9-9677-4E47-9643-C081736306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itel 6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56568" y="684000"/>
            <a:ext cx="7809307" cy="864000"/>
          </a:xfrm>
          <a:custGeom>
            <a:avLst/>
            <a:gdLst>
              <a:gd name="connsiteX0" fmla="*/ 0 w 7776000"/>
              <a:gd name="connsiteY0" fmla="*/ 147003 h 882000"/>
              <a:gd name="connsiteX1" fmla="*/ 147003 w 7776000"/>
              <a:gd name="connsiteY1" fmla="*/ 0 h 882000"/>
              <a:gd name="connsiteX2" fmla="*/ 7628997 w 7776000"/>
              <a:gd name="connsiteY2" fmla="*/ 0 h 882000"/>
              <a:gd name="connsiteX3" fmla="*/ 7776000 w 7776000"/>
              <a:gd name="connsiteY3" fmla="*/ 147003 h 882000"/>
              <a:gd name="connsiteX4" fmla="*/ 7776000 w 7776000"/>
              <a:gd name="connsiteY4" fmla="*/ 734997 h 882000"/>
              <a:gd name="connsiteX5" fmla="*/ 7628997 w 7776000"/>
              <a:gd name="connsiteY5" fmla="*/ 882000 h 882000"/>
              <a:gd name="connsiteX6" fmla="*/ 147003 w 7776000"/>
              <a:gd name="connsiteY6" fmla="*/ 882000 h 882000"/>
              <a:gd name="connsiteX7" fmla="*/ 0 w 7776000"/>
              <a:gd name="connsiteY7" fmla="*/ 734997 h 882000"/>
              <a:gd name="connsiteX8" fmla="*/ 0 w 7776000"/>
              <a:gd name="connsiteY8" fmla="*/ 147003 h 882000"/>
              <a:gd name="connsiteX0" fmla="*/ 0 w 7776000"/>
              <a:gd name="connsiteY0" fmla="*/ 147003 h 902077"/>
              <a:gd name="connsiteX1" fmla="*/ 147003 w 7776000"/>
              <a:gd name="connsiteY1" fmla="*/ 0 h 902077"/>
              <a:gd name="connsiteX2" fmla="*/ 7628997 w 7776000"/>
              <a:gd name="connsiteY2" fmla="*/ 0 h 902077"/>
              <a:gd name="connsiteX3" fmla="*/ 7776000 w 7776000"/>
              <a:gd name="connsiteY3" fmla="*/ 147003 h 902077"/>
              <a:gd name="connsiteX4" fmla="*/ 7776000 w 7776000"/>
              <a:gd name="connsiteY4" fmla="*/ 734997 h 902077"/>
              <a:gd name="connsiteX5" fmla="*/ 7628997 w 7776000"/>
              <a:gd name="connsiteY5" fmla="*/ 882000 h 902077"/>
              <a:gd name="connsiteX6" fmla="*/ 147003 w 7776000"/>
              <a:gd name="connsiteY6" fmla="*/ 882000 h 902077"/>
              <a:gd name="connsiteX7" fmla="*/ 0 w 7776000"/>
              <a:gd name="connsiteY7" fmla="*/ 858822 h 902077"/>
              <a:gd name="connsiteX8" fmla="*/ 0 w 7776000"/>
              <a:gd name="connsiteY8" fmla="*/ 147003 h 902077"/>
              <a:gd name="connsiteX0" fmla="*/ 34795 w 7810795"/>
              <a:gd name="connsiteY0" fmla="*/ 147003 h 902973"/>
              <a:gd name="connsiteX1" fmla="*/ 181798 w 7810795"/>
              <a:gd name="connsiteY1" fmla="*/ 0 h 902973"/>
              <a:gd name="connsiteX2" fmla="*/ 7663792 w 7810795"/>
              <a:gd name="connsiteY2" fmla="*/ 0 h 902973"/>
              <a:gd name="connsiteX3" fmla="*/ 7810795 w 7810795"/>
              <a:gd name="connsiteY3" fmla="*/ 147003 h 902973"/>
              <a:gd name="connsiteX4" fmla="*/ 7810795 w 7810795"/>
              <a:gd name="connsiteY4" fmla="*/ 734997 h 902973"/>
              <a:gd name="connsiteX5" fmla="*/ 7663792 w 7810795"/>
              <a:gd name="connsiteY5" fmla="*/ 882000 h 902973"/>
              <a:gd name="connsiteX6" fmla="*/ 36542 w 7810795"/>
              <a:gd name="connsiteY6" fmla="*/ 884381 h 902973"/>
              <a:gd name="connsiteX7" fmla="*/ 34795 w 7810795"/>
              <a:gd name="connsiteY7" fmla="*/ 858822 h 902973"/>
              <a:gd name="connsiteX8" fmla="*/ 34795 w 7810795"/>
              <a:gd name="connsiteY8" fmla="*/ 147003 h 902973"/>
              <a:gd name="connsiteX0" fmla="*/ 34795 w 7810795"/>
              <a:gd name="connsiteY0" fmla="*/ 147003 h 914032"/>
              <a:gd name="connsiteX1" fmla="*/ 181798 w 7810795"/>
              <a:gd name="connsiteY1" fmla="*/ 0 h 914032"/>
              <a:gd name="connsiteX2" fmla="*/ 7663792 w 7810795"/>
              <a:gd name="connsiteY2" fmla="*/ 0 h 914032"/>
              <a:gd name="connsiteX3" fmla="*/ 7810795 w 7810795"/>
              <a:gd name="connsiteY3" fmla="*/ 147003 h 914032"/>
              <a:gd name="connsiteX4" fmla="*/ 7810795 w 7810795"/>
              <a:gd name="connsiteY4" fmla="*/ 734997 h 914032"/>
              <a:gd name="connsiteX5" fmla="*/ 7663792 w 7810795"/>
              <a:gd name="connsiteY5" fmla="*/ 882000 h 914032"/>
              <a:gd name="connsiteX6" fmla="*/ 36542 w 7810795"/>
              <a:gd name="connsiteY6" fmla="*/ 884381 h 914032"/>
              <a:gd name="connsiteX7" fmla="*/ 34795 w 7810795"/>
              <a:gd name="connsiteY7" fmla="*/ 875491 h 914032"/>
              <a:gd name="connsiteX8" fmla="*/ 34795 w 7810795"/>
              <a:gd name="connsiteY8" fmla="*/ 147003 h 914032"/>
              <a:gd name="connsiteX0" fmla="*/ 35438 w 7811438"/>
              <a:gd name="connsiteY0" fmla="*/ 147003 h 920935"/>
              <a:gd name="connsiteX1" fmla="*/ 182441 w 7811438"/>
              <a:gd name="connsiteY1" fmla="*/ 0 h 920935"/>
              <a:gd name="connsiteX2" fmla="*/ 7664435 w 7811438"/>
              <a:gd name="connsiteY2" fmla="*/ 0 h 920935"/>
              <a:gd name="connsiteX3" fmla="*/ 7811438 w 7811438"/>
              <a:gd name="connsiteY3" fmla="*/ 147003 h 920935"/>
              <a:gd name="connsiteX4" fmla="*/ 7811438 w 7811438"/>
              <a:gd name="connsiteY4" fmla="*/ 734997 h 920935"/>
              <a:gd name="connsiteX5" fmla="*/ 7664435 w 7811438"/>
              <a:gd name="connsiteY5" fmla="*/ 882000 h 920935"/>
              <a:gd name="connsiteX6" fmla="*/ 37185 w 7811438"/>
              <a:gd name="connsiteY6" fmla="*/ 884381 h 920935"/>
              <a:gd name="connsiteX7" fmla="*/ 33057 w 7811438"/>
              <a:gd name="connsiteY7" fmla="*/ 885016 h 920935"/>
              <a:gd name="connsiteX8" fmla="*/ 35438 w 7811438"/>
              <a:gd name="connsiteY8" fmla="*/ 147003 h 920935"/>
              <a:gd name="connsiteX0" fmla="*/ 37165 w 7813165"/>
              <a:gd name="connsiteY0" fmla="*/ 147003 h 885053"/>
              <a:gd name="connsiteX1" fmla="*/ 184168 w 7813165"/>
              <a:gd name="connsiteY1" fmla="*/ 0 h 885053"/>
              <a:gd name="connsiteX2" fmla="*/ 7666162 w 7813165"/>
              <a:gd name="connsiteY2" fmla="*/ 0 h 885053"/>
              <a:gd name="connsiteX3" fmla="*/ 7813165 w 7813165"/>
              <a:gd name="connsiteY3" fmla="*/ 147003 h 885053"/>
              <a:gd name="connsiteX4" fmla="*/ 7813165 w 7813165"/>
              <a:gd name="connsiteY4" fmla="*/ 734997 h 885053"/>
              <a:gd name="connsiteX5" fmla="*/ 7666162 w 7813165"/>
              <a:gd name="connsiteY5" fmla="*/ 882000 h 885053"/>
              <a:gd name="connsiteX6" fmla="*/ 38912 w 7813165"/>
              <a:gd name="connsiteY6" fmla="*/ 884381 h 885053"/>
              <a:gd name="connsiteX7" fmla="*/ 34784 w 7813165"/>
              <a:gd name="connsiteY7" fmla="*/ 885016 h 885053"/>
              <a:gd name="connsiteX8" fmla="*/ 37165 w 7813165"/>
              <a:gd name="connsiteY8" fmla="*/ 147003 h 885053"/>
              <a:gd name="connsiteX0" fmla="*/ 33307 w 7809307"/>
              <a:gd name="connsiteY0" fmla="*/ 147003 h 885016"/>
              <a:gd name="connsiteX1" fmla="*/ 180310 w 7809307"/>
              <a:gd name="connsiteY1" fmla="*/ 0 h 885016"/>
              <a:gd name="connsiteX2" fmla="*/ 7662304 w 7809307"/>
              <a:gd name="connsiteY2" fmla="*/ 0 h 885016"/>
              <a:gd name="connsiteX3" fmla="*/ 7809307 w 7809307"/>
              <a:gd name="connsiteY3" fmla="*/ 147003 h 885016"/>
              <a:gd name="connsiteX4" fmla="*/ 7809307 w 7809307"/>
              <a:gd name="connsiteY4" fmla="*/ 734997 h 885016"/>
              <a:gd name="connsiteX5" fmla="*/ 7662304 w 7809307"/>
              <a:gd name="connsiteY5" fmla="*/ 882000 h 885016"/>
              <a:gd name="connsiteX6" fmla="*/ 35054 w 7809307"/>
              <a:gd name="connsiteY6" fmla="*/ 884381 h 885016"/>
              <a:gd name="connsiteX7" fmla="*/ 30926 w 7809307"/>
              <a:gd name="connsiteY7" fmla="*/ 885016 h 885016"/>
              <a:gd name="connsiteX8" fmla="*/ 33307 w 7809307"/>
              <a:gd name="connsiteY8" fmla="*/ 147003 h 88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307" h="885016">
                <a:moveTo>
                  <a:pt x="33307" y="147003"/>
                </a:moveTo>
                <a:cubicBezTo>
                  <a:pt x="33307" y="65815"/>
                  <a:pt x="99122" y="0"/>
                  <a:pt x="180310" y="0"/>
                </a:cubicBezTo>
                <a:lnTo>
                  <a:pt x="7662304" y="0"/>
                </a:lnTo>
                <a:cubicBezTo>
                  <a:pt x="7743492" y="0"/>
                  <a:pt x="7809307" y="65815"/>
                  <a:pt x="7809307" y="147003"/>
                </a:cubicBezTo>
                <a:lnTo>
                  <a:pt x="7809307" y="734997"/>
                </a:lnTo>
                <a:cubicBezTo>
                  <a:pt x="7809307" y="816185"/>
                  <a:pt x="7743492" y="882000"/>
                  <a:pt x="7662304" y="882000"/>
                </a:cubicBezTo>
                <a:lnTo>
                  <a:pt x="35054" y="884381"/>
                </a:lnTo>
                <a:cubicBezTo>
                  <a:pt x="-46134" y="884381"/>
                  <a:pt x="40451" y="882861"/>
                  <a:pt x="30926" y="885016"/>
                </a:cubicBezTo>
                <a:cubicBezTo>
                  <a:pt x="31720" y="639012"/>
                  <a:pt x="32513" y="393007"/>
                  <a:pt x="33307" y="147003"/>
                </a:cubicBezTo>
                <a:close/>
              </a:path>
            </a:pathLst>
          </a:custGeom>
          <a:solidFill>
            <a:srgbClr val="E0007F"/>
          </a:solidFill>
        </p:spPr>
        <p:txBody>
          <a:bodyPr vert="horz" lIns="342000" tIns="72000" rIns="25200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pic>
        <p:nvPicPr>
          <p:cNvPr id="2" name="Afbeelding 1"/>
          <p:cNvPicPr>
            <a:picLocks/>
          </p:cNvPicPr>
          <p:nvPr userDrawn="1"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07000"/>
            <a:ext cx="3196597" cy="12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52" r:id="rId4"/>
    <p:sldLayoutId id="2147483653" r:id="rId5"/>
    <p:sldLayoutId id="2147483660" r:id="rId6"/>
    <p:sldLayoutId id="2147483662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0" indent="0" algn="l" defTabSz="914400" rtl="0" eaLnBrk="1" latinLnBrk="0" hangingPunct="1">
        <a:lnSpc>
          <a:spcPts val="2300"/>
        </a:lnSpc>
        <a:spcBef>
          <a:spcPts val="0"/>
        </a:spcBef>
        <a:buClr>
          <a:schemeClr val="bg1"/>
        </a:buClr>
        <a:buSzPct val="25000"/>
        <a:buFont typeface="Arial" pitchFamily="34" charset="0"/>
        <a:buChar char="•"/>
        <a:tabLst/>
        <a:defRPr sz="1800" b="1" kern="1200">
          <a:solidFill>
            <a:srgbClr val="E0007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06000" indent="-288000" algn="l" defTabSz="914400" rtl="0" eaLnBrk="1" latinLnBrk="0" hangingPunct="1">
        <a:lnSpc>
          <a:spcPts val="2300"/>
        </a:lnSpc>
        <a:spcBef>
          <a:spcPts val="0"/>
        </a:spcBef>
        <a:buSzPct val="130000"/>
        <a:buFont typeface="Verdana" pitchFamily="34" charset="0"/>
        <a:buChar char="­"/>
        <a:defRPr sz="1800" b="1" kern="1200">
          <a:solidFill>
            <a:srgbClr val="E0007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0" indent="0" algn="l" defTabSz="914400" rtl="0" eaLnBrk="1" latinLnBrk="0" hangingPunct="1">
        <a:lnSpc>
          <a:spcPts val="2300"/>
        </a:lnSpc>
        <a:spcBef>
          <a:spcPts val="0"/>
        </a:spcBef>
        <a:buSzPct val="25000"/>
        <a:buFontTx/>
        <a:buBlip>
          <a:blip r:embed="rId16"/>
        </a:buBlip>
        <a:defRPr sz="1800" kern="1200">
          <a:solidFill>
            <a:srgbClr val="E0007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306000" indent="-252000" algn="l" defTabSz="914400" rtl="0" eaLnBrk="1" latinLnBrk="0" hangingPunct="1">
        <a:lnSpc>
          <a:spcPts val="2300"/>
        </a:lnSpc>
        <a:spcBef>
          <a:spcPts val="0"/>
        </a:spcBef>
        <a:buSzPct val="120000"/>
        <a:buFont typeface="Arial" pitchFamily="34" charset="0"/>
        <a:buChar char="-"/>
        <a:defRPr sz="1800" kern="1200">
          <a:solidFill>
            <a:srgbClr val="E0007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450000" indent="-144000" algn="l" defTabSz="914400" rtl="0" eaLnBrk="1" latinLnBrk="0" hangingPunct="1">
        <a:lnSpc>
          <a:spcPts val="2300"/>
        </a:lnSpc>
        <a:spcBef>
          <a:spcPts val="0"/>
        </a:spcBef>
        <a:buSzPct val="120000"/>
        <a:buFont typeface="Arial" pitchFamily="34" charset="0"/>
        <a:buChar char="-"/>
        <a:defRPr sz="1600" kern="1200">
          <a:solidFill>
            <a:srgbClr val="E0007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7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4.m4a"/><Relationship Id="rId4" Type="http://schemas.microsoft.com/office/2007/relationships/media" Target="../media/media14.m4a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0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6.m4a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tags" Target="../tags/tag53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7.m4a"/><Relationship Id="rId4" Type="http://schemas.microsoft.com/office/2007/relationships/media" Target="../media/media17.m4a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58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5.m4a"/><Relationship Id="rId4" Type="http://schemas.microsoft.com/office/2007/relationships/media" Target="../media/media5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6.m4a"/><Relationship Id="rId4" Type="http://schemas.microsoft.com/office/2007/relationships/media" Target="../media/media6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0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7.m4a"/><Relationship Id="rId4" Type="http://schemas.microsoft.com/office/2007/relationships/media" Target="../media/media7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3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8.m4a"/><Relationship Id="rId4" Type="http://schemas.microsoft.com/office/2007/relationships/media" Target="../media/media8.m4a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6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nl-NL" dirty="0"/>
              <a:t>Voorlichting havo bovenbouw </a:t>
            </a:r>
            <a:br>
              <a:rPr lang="nl-NL" dirty="0"/>
            </a:br>
            <a:endParaRPr lang="nl-NL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071C47-0EFF-46AC-BF6D-50E22A637E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2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0"/>
    </mc:Choice>
    <mc:Fallback xmlns=""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Cultuur en Maatschappij (C&amp;M)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79438" y="2379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75CBCD85-ACE5-4AC2-8EF1-AB2ACF382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940109"/>
              </p:ext>
            </p:extLst>
          </p:nvPr>
        </p:nvGraphicFramePr>
        <p:xfrm>
          <a:off x="656568" y="1681163"/>
          <a:ext cx="6096000" cy="4632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3426142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288549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Cultuur en Maatschappij (C&amp;M)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8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Gemeenschappelijke deel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Nederlands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Engels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literatuur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Maatschappijleer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Bewegingsonderwijs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CKV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Profielwerkstuk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LOB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63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Profieldeel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kunstvak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geschiedenis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Duits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4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Profielkeuzedeel</a:t>
                      </a:r>
                    </a:p>
                    <a:p>
                      <a:r>
                        <a:rPr lang="nl-NL" sz="1000" b="1" dirty="0"/>
                        <a:t>(1 vak kiezen)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aardrijkskunde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economie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01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Keuzedeel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 dirty="0"/>
                        <a:t>(1 vak kiezen)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aardrijkskunde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economie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wisA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biologie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9424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F23A8D-4150-441F-83B1-3610E93EE1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0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66"/>
    </mc:Choice>
    <mc:Fallback xmlns="">
      <p:transition spd="slow" advTm="7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nl-NL" dirty="0"/>
              <a:t>Economie en Maatschappij (E&amp;M)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79438" y="2379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 3">
            <a:extLst>
              <a:ext uri="{FF2B5EF4-FFF2-40B4-BE49-F238E27FC236}">
                <a16:creationId xmlns:a16="http://schemas.microsoft.com/office/drawing/2014/main" id="{85725E46-A0E6-4347-8F37-0E2230637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279480"/>
              </p:ext>
            </p:extLst>
          </p:nvPr>
        </p:nvGraphicFramePr>
        <p:xfrm>
          <a:off x="656568" y="1681163"/>
          <a:ext cx="6096000" cy="4419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3426142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288549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Economie en Maatschappij (E&amp;M)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8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Gemeenschappelijke deel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Nederlands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Engels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literatuur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Maatschappijleer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Bewegingsonderwijs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CKV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Profielwerkstuk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LOB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63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Profieldeel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wisA of wisB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geschiedenis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economie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4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Profielkeuzedeel</a:t>
                      </a:r>
                    </a:p>
                    <a:p>
                      <a:r>
                        <a:rPr lang="nl-NL" sz="1000" b="1" dirty="0"/>
                        <a:t>(1 vak kiezen)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aardrijkskunde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Duits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01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Keuzedeel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 dirty="0"/>
                        <a:t>(1 vak kiezen)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aardrijkskunde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Duits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biologie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9424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5ECBF7-59A2-411F-A0E4-D58C07BA8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3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7"/>
    </mc:Choice>
    <mc:Fallback xmlns="">
      <p:transition spd="slow" advTm="2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nl-NL" dirty="0"/>
              <a:t>Natuur en Gezondheid (N&amp;G)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9438" y="2379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 3">
            <a:extLst>
              <a:ext uri="{FF2B5EF4-FFF2-40B4-BE49-F238E27FC236}">
                <a16:creationId xmlns:a16="http://schemas.microsoft.com/office/drawing/2014/main" id="{369C3815-F092-491F-8E92-558794A97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69352"/>
              </p:ext>
            </p:extLst>
          </p:nvPr>
        </p:nvGraphicFramePr>
        <p:xfrm>
          <a:off x="656568" y="1681163"/>
          <a:ext cx="6096000" cy="4150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3426142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288549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Natuur &amp; Gezondheid (N&amp;G)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8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Gemeenschappelijke deel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Nederlands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Engels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literatuur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Maatschappijleer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Bewegingsonderwijs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CKV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Profielwerkstuk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LOB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63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Profieldeel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wisA of wisB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scheikunde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biologie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4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Profielkeuzedeel</a:t>
                      </a:r>
                    </a:p>
                    <a:p>
                      <a:r>
                        <a:rPr lang="nl-NL" sz="1000" b="1" dirty="0"/>
                        <a:t>(1 vak kiezen)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aardrijkskunde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natuurkunde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01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Keuzedeel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 dirty="0"/>
                        <a:t>(1 vak kiezen)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Duits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economie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kunstvak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94241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8E3860-44F0-406C-B48B-9FD19C4ADA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0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48804" y="649459"/>
            <a:ext cx="7809307" cy="864000"/>
          </a:xfrm>
        </p:spPr>
        <p:txBody>
          <a:bodyPr/>
          <a:lstStyle/>
          <a:p>
            <a:r>
              <a:rPr lang="nl-NL" dirty="0"/>
              <a:t>Natuur en Techniek (N&amp;T)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9438" y="2379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 3">
            <a:extLst>
              <a:ext uri="{FF2B5EF4-FFF2-40B4-BE49-F238E27FC236}">
                <a16:creationId xmlns:a16="http://schemas.microsoft.com/office/drawing/2014/main" id="{C41BC932-E6DF-465B-8B83-52E0D6B0B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446976"/>
              </p:ext>
            </p:extLst>
          </p:nvPr>
        </p:nvGraphicFramePr>
        <p:xfrm>
          <a:off x="656568" y="1681163"/>
          <a:ext cx="6096000" cy="4150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3426142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288549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Natuur &amp; Techniek (N&amp;T)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8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Gemeenschappelijke deel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Nederlands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Engels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literatuur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Maatschappijleer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Bewegingsonderwijs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CKV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Profielwerkstuk (SE)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LOB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63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Profieldeel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wisB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natuurkunde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scheikunde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4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Profielkeuzedeel</a:t>
                      </a:r>
                    </a:p>
                    <a:p>
                      <a:r>
                        <a:rPr lang="nl-NL" sz="1000" b="1" dirty="0"/>
                        <a:t>(1 vak kiezen)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biologie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01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Keuzedeel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 dirty="0"/>
                        <a:t>(1 vak kiezen)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Duits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economie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/>
                        <a:t>kunstvak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94241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134BF7-ABA6-4179-AE66-9D65796CD1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5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9"/>
    </mc:Choice>
    <mc:Fallback xmlns="">
      <p:transition spd="slow" advTm="2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467544" y="2420888"/>
            <a:ext cx="7556376" cy="2592288"/>
          </a:xfrm>
        </p:spPr>
        <p:txBody>
          <a:bodyPr>
            <a:normAutofit fontScale="25000" lnSpcReduction="20000"/>
          </a:bodyPr>
          <a:lstStyle/>
          <a:p>
            <a:pPr marL="285750" indent="-285750"/>
            <a:r>
              <a:rPr lang="nl-NL" sz="11200" dirty="0"/>
              <a:t>C&amp;M is het enige profiel waar wiskunde niet verplicht is</a:t>
            </a:r>
          </a:p>
          <a:p>
            <a:endParaRPr lang="nl-NL" sz="11200" dirty="0"/>
          </a:p>
          <a:p>
            <a:pPr marL="285750" indent="-285750"/>
            <a:endParaRPr lang="nl-NL" sz="1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/>
            <a:endParaRPr lang="nl-NL" sz="11200" dirty="0"/>
          </a:p>
          <a:p>
            <a:pPr marL="285750" indent="-285750"/>
            <a:r>
              <a:rPr lang="nl-NL" sz="11200" dirty="0"/>
              <a:t>Bij keuze voor wiskunde B moet je in havo 3 een 7 of hoger staan voor het vak wiskunde</a:t>
            </a:r>
          </a:p>
          <a:p>
            <a:pPr marL="285750" indent="-285750"/>
            <a:endParaRPr lang="nl-NL" sz="4500" dirty="0"/>
          </a:p>
          <a:p>
            <a:pPr marL="285750" indent="-285750"/>
            <a:endParaRPr lang="nl-NL" sz="4500" dirty="0"/>
          </a:p>
          <a:p>
            <a:pPr marL="285750" indent="-285750"/>
            <a:endParaRPr lang="nl-NL" sz="6400" dirty="0"/>
          </a:p>
          <a:p>
            <a:pPr marL="285750" indent="-285750"/>
            <a:endParaRPr lang="nl-NL" sz="6400" dirty="0"/>
          </a:p>
          <a:p>
            <a:pPr marL="285750" indent="-285750"/>
            <a:endParaRPr lang="nl-NL" dirty="0"/>
          </a:p>
          <a:p>
            <a:pPr marL="285750" indent="-285750"/>
            <a:r>
              <a:rPr lang="nl-NL" dirty="0"/>
              <a:t>- </a:t>
            </a:r>
          </a:p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Opmerkingen	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49" y="548680"/>
            <a:ext cx="175408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7B24C5-91CA-4690-82A3-F6D874EA9DC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9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3"/>
    </mc:Choice>
    <mc:Fallback xmlns="">
      <p:transition spd="slow" advTm="1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Interessegebied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Haalbaarheid </a:t>
            </a:r>
          </a:p>
          <a:p>
            <a:pPr marL="792900" lvl="4" indent="-342900"/>
            <a:r>
              <a:rPr lang="nl-NL" dirty="0"/>
              <a:t>Kennis</a:t>
            </a:r>
          </a:p>
          <a:p>
            <a:pPr marL="792900" lvl="4" indent="-342900"/>
            <a:r>
              <a:rPr lang="nl-NL" dirty="0"/>
              <a:t>Beroepsvaardigheden</a:t>
            </a:r>
          </a:p>
          <a:p>
            <a:pPr lvl="4" indent="0"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&gt; &gt; Decaan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 van een goede keuze</a:t>
            </a:r>
          </a:p>
        </p:txBody>
      </p:sp>
      <p:pic>
        <p:nvPicPr>
          <p:cNvPr id="4" name="Afbeelding 3" descr="https://www.stedelijkonderwijs.be/sites/default/files/styles/detailpages_image/public/projectpage-img/interessegebieden.png?itok=jsgPlqp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97" y="3645024"/>
            <a:ext cx="3342878" cy="218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3E1533-BBC9-4BD6-AB8C-9394E6B57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0"/>
    </mc:Choice>
    <mc:Fallback xmlns="">
      <p:transition spd="slow" advTm="7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endParaRPr lang="nl-NL" sz="3200" dirty="0"/>
          </a:p>
          <a:p>
            <a:r>
              <a:rPr lang="nl-NL" sz="3200" dirty="0"/>
              <a:t>                 Examen</a:t>
            </a:r>
          </a:p>
          <a:p>
            <a:pPr algn="ctr"/>
            <a:endParaRPr lang="nl-NL" sz="3200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r>
              <a:rPr lang="nl-NL" dirty="0"/>
              <a:t>    Schoolexamen (SE)	     Centraal examen (CE)</a:t>
            </a:r>
          </a:p>
          <a:p>
            <a:endParaRPr lang="nl-NL" dirty="0"/>
          </a:p>
          <a:p>
            <a:endParaRPr lang="nl-NL" dirty="0"/>
          </a:p>
          <a:p>
            <a:pPr algn="ctr"/>
            <a:r>
              <a:rPr lang="nl-NL" dirty="0"/>
              <a:t>(SE-cijfer + CE-cijfer) : 2 = eindcijfer</a:t>
            </a:r>
          </a:p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Examens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>
            <a:off x="3491880" y="2452803"/>
            <a:ext cx="504056" cy="639688"/>
          </a:xfrm>
          <a:prstGeom prst="straightConnector1">
            <a:avLst/>
          </a:prstGeom>
          <a:ln w="28575">
            <a:solidFill>
              <a:srgbClr val="E91D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3995936" y="2452803"/>
            <a:ext cx="592574" cy="688165"/>
          </a:xfrm>
          <a:prstGeom prst="straightConnector1">
            <a:avLst/>
          </a:prstGeom>
          <a:ln w="28575">
            <a:solidFill>
              <a:srgbClr val="E91D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4A5F44-3511-4E7D-A136-A702863BDA8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7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60"/>
    </mc:Choice>
    <mc:Fallback xmlns="">
      <p:transition spd="slow" advTm="4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pPr lvl="1"/>
            <a:r>
              <a:rPr lang="nl-NL" dirty="0"/>
              <a:t>Vanaf havo 4 bouwen de leerlingen geleidelijk </a:t>
            </a:r>
          </a:p>
          <a:p>
            <a:pPr marL="18000" lvl="1" indent="0">
              <a:buNone/>
            </a:pPr>
            <a:r>
              <a:rPr lang="nl-NL" dirty="0"/>
              <a:t>    hun schoolexamen op.</a:t>
            </a:r>
          </a:p>
          <a:p>
            <a:pPr marL="18000" lvl="1" indent="0">
              <a:buNone/>
            </a:pPr>
            <a:endParaRPr lang="nl-NL" dirty="0"/>
          </a:p>
          <a:p>
            <a:pPr lvl="1"/>
            <a:r>
              <a:rPr lang="nl-NL" dirty="0"/>
              <a:t>Alle toetsen tellen mee voor het eindcijfer voor het SE!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De wijze waarop het schoolexamencijfer wordt opgebouwd ligt vast in het </a:t>
            </a:r>
            <a:r>
              <a:rPr lang="nl-NL" sz="2800" dirty="0"/>
              <a:t>P</a:t>
            </a:r>
            <a:r>
              <a:rPr lang="nl-NL" dirty="0"/>
              <a:t>rogramma van </a:t>
            </a:r>
            <a:r>
              <a:rPr lang="nl-NL" sz="2800" dirty="0"/>
              <a:t>T</a:t>
            </a:r>
            <a:r>
              <a:rPr lang="nl-NL" dirty="0"/>
              <a:t>oetsing en </a:t>
            </a:r>
            <a:r>
              <a:rPr lang="nl-NL" sz="2800" dirty="0"/>
              <a:t>A</a:t>
            </a:r>
            <a:r>
              <a:rPr lang="nl-NL" dirty="0"/>
              <a:t>fsluiting: het PTA.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Elk vak heeft een eigen PTA:</a:t>
            </a:r>
          </a:p>
          <a:p>
            <a:pPr lvl="4">
              <a:buFont typeface="Wingdings" pitchFamily="2" charset="2"/>
              <a:buChar char="Ø"/>
            </a:pPr>
            <a:r>
              <a:rPr lang="nl-NL" dirty="0"/>
              <a:t>Toetsen</a:t>
            </a:r>
          </a:p>
          <a:p>
            <a:pPr lvl="4">
              <a:buFont typeface="Wingdings" pitchFamily="2" charset="2"/>
              <a:buChar char="Ø"/>
            </a:pPr>
            <a:r>
              <a:rPr lang="nl-NL" dirty="0"/>
              <a:t>Praktische opdrachten</a:t>
            </a:r>
          </a:p>
          <a:p>
            <a:pPr lvl="4">
              <a:buFont typeface="Wingdings" pitchFamily="2" charset="2"/>
              <a:buChar char="Ø"/>
            </a:pPr>
            <a:r>
              <a:rPr lang="nl-NL" dirty="0"/>
              <a:t>Handelingsdelen</a:t>
            </a:r>
          </a:p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Schoolexamen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7072"/>
            <a:ext cx="2808312" cy="19442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362BF1-6392-4AC8-A940-10C4607BEE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9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09"/>
    </mc:Choice>
    <mc:Fallback xmlns="">
      <p:transition spd="slow" advTm="6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nl-NL" dirty="0"/>
              <a:t>Voorbeeld van een PTA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03350" y="1806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928080"/>
              </p:ext>
            </p:extLst>
          </p:nvPr>
        </p:nvGraphicFramePr>
        <p:xfrm>
          <a:off x="1493249" y="1713340"/>
          <a:ext cx="5599030" cy="488401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03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1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41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85609"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Toetsnummer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Toetssoort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Periode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Stofaanduiding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Tijdsduur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Beoordeling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Weging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Herkansing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18.01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S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Toets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Ontwikkelingssamenwerking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(SE)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80 min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2x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18.02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Presentatie artikel</a:t>
                      </a: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Ontwikkelingssamenwerking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(SE)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10 min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1x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18.03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S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Toets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Multiculturele samenleving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(SE)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50 min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2x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18.04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Onderzoek</a:t>
                      </a: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Etnische minderheid in Nederland (SE)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5 uur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1x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18.05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Presentatie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Onderzoeksrapport (SE)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10 min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1x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18.06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Actualiteitentoetsen/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Cartoons </a:t>
                      </a: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(SE)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30 min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3x 1 uur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1x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18.07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S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2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Toets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Politieke besluitvorming (SE+CE)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80 min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2x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18.08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2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Landenstudie </a:t>
                      </a:r>
                      <a:r>
                        <a:rPr lang="nl-NL" sz="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(SE)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5 uur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2x</a:t>
                      </a:r>
                      <a:endParaRPr lang="nl-NL" sz="1400" b="1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0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6879" marR="668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3E8DF7-F02C-4855-AFD2-EA74F2A21B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39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41"/>
    </mc:Choice>
    <mc:Fallback xmlns="">
      <p:transition spd="slow" advTm="4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576000" y="1988840"/>
            <a:ext cx="7772400" cy="4156360"/>
          </a:xfrm>
        </p:spPr>
        <p:txBody>
          <a:bodyPr>
            <a:normAutofit/>
          </a:bodyPr>
          <a:lstStyle/>
          <a:p>
            <a:pPr lvl="1">
              <a:lnSpc>
                <a:spcPts val="2040"/>
              </a:lnSpc>
            </a:pPr>
            <a:r>
              <a:rPr lang="nl-NL" dirty="0"/>
              <a:t>Regulier diploma</a:t>
            </a:r>
          </a:p>
          <a:p>
            <a:pPr marL="18000" lvl="1" indent="0">
              <a:lnSpc>
                <a:spcPts val="2040"/>
              </a:lnSpc>
              <a:buNone/>
            </a:pPr>
            <a:endParaRPr lang="nl-NL" dirty="0"/>
          </a:p>
          <a:p>
            <a:pPr lvl="1">
              <a:lnSpc>
                <a:spcPts val="2040"/>
              </a:lnSpc>
            </a:pPr>
            <a:r>
              <a:rPr lang="nl-NL" dirty="0"/>
              <a:t>Aandacht voor zaken die belangrijk zijn naast het halen van een diploma, maken ons Voortgezet Speciaal Onderwijs</a:t>
            </a:r>
          </a:p>
          <a:p>
            <a:pPr lvl="1">
              <a:lnSpc>
                <a:spcPts val="2040"/>
              </a:lnSpc>
            </a:pPr>
            <a:endParaRPr lang="nl-NL" dirty="0"/>
          </a:p>
          <a:p>
            <a:pPr lvl="1">
              <a:lnSpc>
                <a:spcPts val="2040"/>
              </a:lnSpc>
            </a:pPr>
            <a:r>
              <a:rPr lang="nl-NL" dirty="0"/>
              <a:t>Dus extra tijd nodig</a:t>
            </a:r>
          </a:p>
          <a:p>
            <a:pPr lvl="1">
              <a:lnSpc>
                <a:spcPts val="2040"/>
              </a:lnSpc>
              <a:buNone/>
            </a:pPr>
            <a:endParaRPr lang="nl-NL" dirty="0"/>
          </a:p>
          <a:p>
            <a:pPr lvl="1">
              <a:lnSpc>
                <a:spcPts val="2040"/>
              </a:lnSpc>
            </a:pPr>
            <a:r>
              <a:rPr lang="nl-NL" dirty="0"/>
              <a:t>Verlengd traject: 6 jaar i.p.v. 5 jaar</a:t>
            </a:r>
          </a:p>
          <a:p>
            <a:pPr marL="18000" lvl="1" indent="0">
              <a:lnSpc>
                <a:spcPts val="2040"/>
              </a:lnSpc>
              <a:buNone/>
            </a:pPr>
            <a:endParaRPr lang="nl-NL" dirty="0"/>
          </a:p>
          <a:p>
            <a:pPr lvl="1">
              <a:lnSpc>
                <a:spcPts val="2040"/>
              </a:lnSpc>
            </a:pPr>
            <a:r>
              <a:rPr lang="nl-NL" dirty="0"/>
              <a:t>Gespreid examen</a:t>
            </a:r>
          </a:p>
          <a:p>
            <a:pPr lvl="4">
              <a:lnSpc>
                <a:spcPts val="2040"/>
              </a:lnSpc>
            </a:pPr>
            <a:r>
              <a:rPr lang="nl-NL" dirty="0"/>
              <a:t>Havo 5: twee vakken</a:t>
            </a:r>
          </a:p>
          <a:p>
            <a:pPr lvl="4">
              <a:lnSpc>
                <a:spcPts val="2040"/>
              </a:lnSpc>
            </a:pPr>
            <a:r>
              <a:rPr lang="nl-NL" dirty="0"/>
              <a:t>Havo 6: de rest van de vakken</a:t>
            </a:r>
          </a:p>
          <a:p>
            <a:pPr lvl="1">
              <a:lnSpc>
                <a:spcPts val="2040"/>
              </a:lnSpc>
            </a:pPr>
            <a:endParaRPr lang="nl-NL" dirty="0"/>
          </a:p>
          <a:p>
            <a:pPr lvl="1">
              <a:lnSpc>
                <a:spcPts val="2040"/>
              </a:lnSpc>
            </a:pPr>
            <a:r>
              <a:rPr lang="nl-NL" dirty="0"/>
              <a:t>Per jaar drie herkansingen voor SE-toetsen</a:t>
            </a:r>
          </a:p>
          <a:p>
            <a:pPr marL="18000" lvl="1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Verlengde trajecten			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29000"/>
            <a:ext cx="2016224" cy="20162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542531-CEF5-4352-A5B2-1D96B4B020F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0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43"/>
    </mc:Choice>
    <mc:Fallback xmlns="">
      <p:transition spd="slow" advTm="8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576000" y="1749600"/>
            <a:ext cx="7772400" cy="4775744"/>
          </a:xfrm>
        </p:spPr>
        <p:txBody>
          <a:bodyPr/>
          <a:lstStyle/>
          <a:p>
            <a:pPr marL="18000" lvl="1" indent="0">
              <a:buNone/>
            </a:pPr>
            <a:r>
              <a:rPr lang="nl-NL" dirty="0"/>
              <a:t>Profielen</a:t>
            </a:r>
          </a:p>
          <a:p>
            <a:pPr lvl="4"/>
            <a:r>
              <a:rPr lang="nl-NL" dirty="0"/>
              <a:t>Inleiding</a:t>
            </a:r>
          </a:p>
          <a:p>
            <a:pPr lvl="4"/>
            <a:r>
              <a:rPr lang="nl-NL" dirty="0"/>
              <a:t>Opbouw</a:t>
            </a:r>
          </a:p>
          <a:p>
            <a:pPr lvl="4"/>
            <a:r>
              <a:rPr lang="nl-NL" dirty="0"/>
              <a:t>Overzicht </a:t>
            </a:r>
          </a:p>
          <a:p>
            <a:pPr marL="306000" lvl="4" indent="0">
              <a:buNone/>
            </a:pPr>
            <a:endParaRPr lang="nl-NL" dirty="0"/>
          </a:p>
          <a:p>
            <a:pPr marL="54000" lvl="3" indent="0">
              <a:buNone/>
            </a:pPr>
            <a:r>
              <a:rPr lang="nl-NL" b="1" dirty="0"/>
              <a:t>Examens</a:t>
            </a:r>
          </a:p>
          <a:p>
            <a:pPr lvl="4"/>
            <a:r>
              <a:rPr lang="nl-NL" dirty="0"/>
              <a:t>SE</a:t>
            </a:r>
          </a:p>
          <a:p>
            <a:pPr lvl="4"/>
            <a:r>
              <a:rPr lang="nl-NL" dirty="0"/>
              <a:t>CE</a:t>
            </a:r>
          </a:p>
          <a:p>
            <a:pPr marL="306000" lvl="4" indent="0">
              <a:buNone/>
            </a:pPr>
            <a:endParaRPr lang="nl-NL" dirty="0"/>
          </a:p>
          <a:p>
            <a:pPr marL="54000" lvl="3" indent="0">
              <a:buNone/>
            </a:pPr>
            <a:r>
              <a:rPr lang="nl-NL" b="1" dirty="0"/>
              <a:t>Aanvullende informatie</a:t>
            </a:r>
          </a:p>
          <a:p>
            <a:pPr marL="54000" lvl="3" indent="0">
              <a:buNone/>
            </a:pPr>
            <a:endParaRPr lang="nl-NL" b="1" dirty="0"/>
          </a:p>
          <a:p>
            <a:pPr marL="54000" lvl="3" indent="0">
              <a:buNone/>
            </a:pPr>
            <a:r>
              <a:rPr lang="nl-NL" b="1" dirty="0"/>
              <a:t>Vaardigheden</a:t>
            </a:r>
          </a:p>
          <a:p>
            <a:pPr marL="54000" lvl="3" indent="0">
              <a:buNone/>
            </a:pPr>
            <a:endParaRPr lang="nl-NL" b="1" dirty="0"/>
          </a:p>
          <a:p>
            <a:pPr marL="54000" lvl="3" indent="0">
              <a:buNone/>
            </a:pPr>
            <a:r>
              <a:rPr lang="nl-NL" b="1" dirty="0"/>
              <a:t>‘Nieuwe’ vakken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/>
              <a:t>Inhoud</a:t>
            </a:r>
            <a:br>
              <a:rPr lang="nl-NL" dirty="0"/>
            </a:br>
            <a:endParaRPr lang="nl-NL" dirty="0"/>
          </a:p>
        </p:txBody>
      </p:sp>
      <p:pic>
        <p:nvPicPr>
          <p:cNvPr id="1026" name="Picture 2" descr="http://hjwitteveen.com/wp-content/uploads/2012/08/inhoudsopgave-600x39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345272" cy="154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E943DC-1F23-4184-A233-DB7A1EB2E0E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4"/>
    </mc:Choice>
    <mc:Fallback xmlns="">
      <p:transition spd="slow" advTm="2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Route naar HBO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3563888" y="2132856"/>
            <a:ext cx="266429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HBO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1475656" y="3284984"/>
            <a:ext cx="158417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MBO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6516216" y="3284984"/>
            <a:ext cx="17281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Havo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1619672" y="4401516"/>
            <a:ext cx="129614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Vmbo-tl</a:t>
            </a:r>
          </a:p>
        </p:txBody>
      </p:sp>
      <p:sp>
        <p:nvSpPr>
          <p:cNvPr id="11" name="Afgeronde rechthoek 10"/>
          <p:cNvSpPr/>
          <p:nvPr/>
        </p:nvSpPr>
        <p:spPr>
          <a:xfrm>
            <a:off x="4283968" y="5193196"/>
            <a:ext cx="13681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Havo 3</a:t>
            </a:r>
          </a:p>
        </p:txBody>
      </p:sp>
      <p:cxnSp>
        <p:nvCxnSpPr>
          <p:cNvPr id="22" name="Rechte verbindingslijn met pijl 21"/>
          <p:cNvCxnSpPr/>
          <p:nvPr/>
        </p:nvCxnSpPr>
        <p:spPr>
          <a:xfrm flipV="1">
            <a:off x="2123728" y="2546902"/>
            <a:ext cx="1368152" cy="684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 flipH="1" flipV="1">
            <a:off x="6300192" y="2444083"/>
            <a:ext cx="1188132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Rechte verbindingslijn met pijl 31"/>
          <p:cNvCxnSpPr/>
          <p:nvPr/>
        </p:nvCxnSpPr>
        <p:spPr>
          <a:xfrm flipV="1">
            <a:off x="2267744" y="4005064"/>
            <a:ext cx="0" cy="396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Rechte verbindingslijn met pijl 33"/>
          <p:cNvCxnSpPr/>
          <p:nvPr/>
        </p:nvCxnSpPr>
        <p:spPr>
          <a:xfrm flipV="1">
            <a:off x="4968044" y="4077072"/>
            <a:ext cx="252028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 flipH="1" flipV="1">
            <a:off x="3059832" y="4761556"/>
            <a:ext cx="1836204" cy="39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8" name="Rechte verbindingslijn met pijl 37"/>
          <p:cNvCxnSpPr/>
          <p:nvPr/>
        </p:nvCxnSpPr>
        <p:spPr>
          <a:xfrm flipH="1">
            <a:off x="3131840" y="3645024"/>
            <a:ext cx="33843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316C47-F12A-449C-83F1-4A58599A2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0"/>
    </mc:Choice>
    <mc:Fallback xmlns="">
      <p:transition spd="slow" advTm="4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Als je een tl-diploma hebt, moet je in zeven vakken examen gedaan hebben. Op deze manier kan je toegelaten worden tot de havo.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verder…</a:t>
            </a:r>
          </a:p>
        </p:txBody>
      </p:sp>
      <p:sp>
        <p:nvSpPr>
          <p:cNvPr id="4" name="AutoShape 2" descr="data:image/jpeg;base64,/9j/4AAQSkZJRgABAQAAAQABAAD/2wCEAAkGBxASERUUExQUFBUUFhUZGRcXFBQUFBgYGBUXFhcYFRcdHCggGBolHBQXITEhJSkrLi4uFyAzODMsNygtLisBCgoKDg0OGxAQGywkICYtLCwsLCwsLCwsLCwsLCwsLCwsLCwsLCwsLCwsLCwsLCwsLCwsLCwsLCwsLCwsLCwsLP/AABEIAJsAzwMBEQACEQEDEQH/xAAcAAACAgMBAQAAAAAAAAAAAAAABwEGAgQFAwj/xABAEAACAQIDBQUHAQUHBAMAAAABAgMAEQQGEgUhMUFRB2FxgZETIjJCobHBUhQjYnLRNHOCkpOy8BdUwuEkM1P/xAAbAQABBQEBAAAAAAAAAAAAAAAAAQMEBQYCB//EADERAAICAgEEAQMEAQQBBQAAAAABAgMEESEFEjFBEwYyUSJhcYEUFTRCwZEjUqGx0f/aAAwDAQACEQMRAD8AeNABQAUAFABQAUAFABQAUAFABQBFHIm0F6UCKQUkUATQAUAFABQAUAQaAAUCceiaBQoAKACgAoAKAIvQAXoANVAjC9ApNABQAUAFAGLNQJvjZTcwZ/ggJWJfbOOYNowe9uflTE70npFff1GMOEVLEdoeOY+6Y07gl/qTTDvl6KyXVLm+DY2f2j4pCPaokq87D2beXEV1HIfscq6rZv8AUMLL+34MWhaIm4+JTuZT3j81IhYplzRkRuW0dYGnB/2TQAUARegDwxOLjjUs7qijmxAHqaRySOoQlY9RWym7Y7TsFFcRB5z/AA2Cf5j+AajTyoIusfoGTaty/Sv3NLYvapDJIEmhMIYgBw4dRc2GrcCPHfXMMqLeh3K+nraYuUWmMVGvUwz2mvJlQAUAFABQBDUCMru381xYY6APaSfpBsB/Md9qmY+HO7z4K3M6nXRwuWVKfOuMb4SiDuW/3q0h0upeWUs+s5D8Gxgc84hT+9VZBzt7reXI03b0yGv0Mdp61bF/rXBeNk7TixCB4zccxzB6EcjVPbTKqWmaDHyIWx7om+KbJBNABQBBoAXvaXmNk/8AjRkgsLyMOSngvibG/dTF1mlpFR1HKcV2xFqO6oXJQvb8kUAmwoEOhsPaj4WZZUvu+IfqXmp/5yruuTTJONfKuaHzh5g6qym4YAg9xFxVimauEu6Oz1oOjCVrC/SjYKPc0hV5k7UH1NHhEUKCR7VveJ70XhbvNQrcvXCNZhfTvclO9/0L3ae058Q2uaRpG/iNwPAcB5VBlOUntmnoxaaFquKRqXrjRJ7vyQaVeThve2z6Sy2rDCwBuPs0v/lFXVe+3k8uy2nfNx8bOnXZHCgAoAxNAj8Fezlto4eIBT+8kuF7h8zeX5qZh43yz58Irep5nwQ0vLFeT9eN+vfWlWorSMc33PbCl2mc9r9EUqe+UHs7OU9pGDEpv92QhGHibA+IJFQc7HVlTl7LLpuS6bkn4Y2AazWjab2ZUATQBi1D8CNiB27ijLiZXPzSN6A2H0Aqtm/1GSypuVstmpGhYgDixAHiSAPrSexqMXJpIc2BybgkiEbRK5t7zsPeJ5m/Kp0ao68GmhhVdunEVWZdljC4mSIG4Ugr10kXF6h2LUjP5dXx2uK8HMFcbI+x2ZEmLYCA9Ft6Ej8VY18xNXhv/wBGO/wWGuyUeWIQMpB5gj1FHoWLakpfg+etsZYxWHmaL2MrAGyMsbOGW/u7wLVT2VS7uD0XD6lj20qTlrRtS5MxUeGkxE9okQXAY3djwAsOFya6+BqO2cf61VO9U1879lbqOi48cHSy1s84jFwxcnkW/wDKDqb6A05VHukiF1C9VYs5/sfR8agCw3Wq5Xg8yb3yzOlECgAoAxNI/Agrs84kvi3HJAqj7n6mtF06tKrftmQ6xY5X9v4K8d1WK4Wyq8sZ2XsuQLApdFdnUFiwB+IXsOlZnKzJysejYYXT641Lfspea9lph8QVT4WUMAd9rkgj6Vc4F7th+ooOp40ceztj7OVhnAdSeAZSfAMCakzTlW4kGqajOLfoYDZ7wwPwSEdbAfmqH/TLHyaf/W6U9NbOvsrMOGxBsj+9+lhpbyHOo9uNZV9yJ2Pn0X/azr3qOTSGofgR8iA2xhWjxEqHisj+l7g+hFVtiakZLKi42vZGyYS+IhUcTLH/AL1P4pa+ZBjJua1+T6Aqx8Gu37EjnrEiTHTEcFIX/KoBqvtf6uTLZ8+69nBvTXG+CIo7aQ98rYYx4OBDxEa38SL1Y18RNbjQ7aYr9jr04PkGjYjWyCKOBf4Ft2zbRtFDAPnYufBLAfVvpULMs0kkab6ax1K6VsvCFNeq/g2u2uRidjmzdU8s54RrpH8zbz9B9amYUdtsyv1LfqMal75G+KsDHBelAmgAoAxNIwQqc6Ycpi3J4OAw791j9RWl6dKMqkjG9TrlG/ufg4ixljpHE7h4ndUyx9sWV9cXOSSHVqEcdzuCLvPcBWR13TN9F9lfPoUO2NotiJmkYWvwHRRwHjWoxKVVXow+XkO61zZpVIIuwo7d8oXwZK1iCLgjgRxB6ik7Yy+46hKdf6ojJyZmA4hTHJ/9iC9/1rwv49azudi/FPa8Gt6XnfPDtl5RZzUAtdlZzLk2DGNrLGOQC2oAEEctSnj401OpSImRhQt5PLLuRoMK4kLNK44FgAB4KOfeaIUqJzRgxreywbXxqwwSSngik+g3DzNOSl2rZJukoQbERDBLiJbKC0khJPiTck+pqouujXuczLRhLIt0iyYPJE2pC7x6dS6gCSdNxqtu42vVXHr9KnpouKuiWRlvY1osXHawI891XFXWMSa+/RcfC4rWj3Dip0b4S8NCNMm9Oichel/kP2EN2l7R9vtCSx3RARj/AA3J+rGqrKknLSPQeg4/x4m375KtUcupDw7OcNHhdno0jKntSZGLELxtbj/CBVvi1tR8HnvWLZX5kklwuEdsZowF7ftMP+ov9ak/HJFb/h3f+1nRw+KjkGpGVx1Ugj1FctNDMq3Hyj3vSCE0ARaj1oPezl7c2HFilAe4IvpZbahf8U/RkTpe4kTKxIZEdSOfsfJ8MEgk1PIw4arADvsBxp63OssXayNjdLqoe02/5O7ioA6Mh4MpB8CLGodcu1lhbHvg4isx+WsTE+kRtIDwZQSCOp6GtHXnVyjuT1oyF/TLoy7YraOxsbI7v72IOkfoW2rzPKot/UudQJ2L0fa3Ye2ZMnRxxNJCSNAJZWNwQBckE7wbfam8fqM3LUx3K6OnH/0dt/gXzbThHzX8BVrK+IlX0p1Gxfbr+Td2BmOGDERuWNgbNuPA7jUfLnGyvtROwvpjPquTaL9/1L2b+t/9J6oljzNI+lZKfMTdwGednzMFWYAncA4KXPTfuvSSpmvQ1Z0/IrW5IsgNNc+yHyUTtU2pohSAfFKdR/lXr4k/Q0xdLjRVdUu7Ydn5K92chfaTfq0rbwub/isn13u7eA6J2Ob2Xq9ZP+DVa/IUAC7uG6nIXWQ5iw1FnumKcfManVdXy4f82xt0xbJxm2PZwyO4+BGbdz0i9q0nT+vK59lqQ3DF7rEl7Z89Syl2LNvZiWJ72Nz96nNOTPSqa1XWofgxtVxh9PUtTsI99z5SPSeZ3trZnsLDUS1h0F+FXcYxS0ivUIrnR5U4lwdG1s7HywPrhdo2/hNr9zDgR3Gm5QT8oZtx67VpocmRM7jGD2UtknA5fDIBxKjkeoqutp7PBl8/p7oe48xLoppgrOfZlQAUARQAUcAYmg5bCjR0pIpvatjjFgSFNjK6p4qd7D0FP48dz5LHpVUbb9NCSNWjibDUfCIoSWhfPIUc6BqL5A8KGHLWmP7s/wARI+z4GkJJ0kXPEgEhfpaqm7iTMT1CKjfJL8iyzltP9oxkjA+6p0L4Kbfe5qqultmJzrfktbOThMU8bB0Yqw4Ef84VHtpjatSGqbp1PuiWmLPUosGiVgALnUVYnmeFvK1U13Q65vcXouK+uWQ4ktnTw2eMO3xo6ejD6b6r7OhXL7WT6+u0v7kdzZu04ZwTE2q3HcRa/jVVk4k6PuLXHy4Xr9JuVFJPs0du4pYsNKzcBG3mSLAeZNTMKl2XJRHceEpWxS/KEcor0bp9Dus36Rub5OMQrUNa49Fby+TZ2dgZZ5BHEhd24Afc9B30SnGKGrbo1R7pFoxfZztBI9dkewuVVve8rjeajLKTZXw6zVKXaU91IJBFiNxHMHvqV3bRaJ7W0euDxTxSJKhs8bBlPePxy865lFSQ3dWrK3GR9H7GxyzwRyrwkUN6iqia1LRhrq3XY4s3q5GwoAKAMSaR+RGKHb21pMRIxYnQGOlLmwANh57q02LjRrgjFZuZO21+jTgxsqbkkdfBz/Wn5Y8JeURo5N0fEji5nxTvo1uzHf8AESfvUa6uMHpHoH0U52fJZJ79HDNR/B6CXnKPZ9+2YcTNKYgxIUBQ1wDYk3O7hUS7I7JaRR5fVXRc4Rijtf8ASNP+6f8A01/rTf8AltkZdcmv+KNrAdlOGVgZJpJQPlsqA+Nt5FcyymxqzrNk46S0Wrb+JGFwUjIAojjIUDcBcaV+tqh2z0tsprnZP7eWxBvjOn1qonZtlphfRCcO7Kly/wAHtDMGHf0ruM9mY659P3dMly9xfgzIrr9mZ/k6Oy9jTzkaEbTcAvpOgeJ4HypnJt+Gt2TJWNiTvlwhn7MwCQRrGg3Lz5k8ye81gsrIlfPuZt8XHhRDtRtUwuXwP8lK7WIpkjg3n2TFtXTULaL+Wr0rZYPTf8epWy+5/wDwXX0/OuVslLz6FtWu6OtRkX2X3cBVz5Irexp9i+GTRiJLDUHRb8wunV9yagZcn4Mz1qbUlD0MyoT4KMR/aphEj2g2ndrjRzb9RLKfUKKtMZ7jyazo83PH2/RT6kJFt6Hp2VSltmxXN7NKPISNb6VV5H3mO6qtZLLfTBXBQAUAYmgRi7zRlSRXaWEakYliu66k7z4irrDzVrsmZjqXTn3uyHgqINWsbINeSi7XvlHE283vqOi/c1CvknI9T+iq+3DlLX/L/o5d6ZkbNcvZYMDnLHQxLFHIERBYAKt/MnjUd0Rk9shT6dROTnNHS2d2lbQjYayky8ww0nyZeHoa5ljR9EafSKZLUXpjOynmyDHKdHuSL8UZI1DvHUd9QranFlBl4U8aWnyUrtYzNqP7HGdwsZT38Qn5PlVXlW/8UaD6e6am/ns/oWdQEjXFryLlSXGl2DCNEIBYqTckXsBu3gW9RUrHpc1sxf1eo3VQpXne/wChn7JyNgoLEqZWHzSWI8l4Cp3xwjHbMXT0+qt/lm9ipr7lACjgBurBdZ6i8iz44/ai7ppUTXqkW2SNLZoY7bsOHcBwzm19K23dNV62H0z0GeW/nfheNlL1Lq0MV9nl/sauMzjhZ0McuHZ0biDoYW68a9BfSJNeUVNX1Cq5d0U0yi5t2bgFiWTCF1OqzxuSbAjcRfvHXnSY+JLHbizadE+oP8+Xa3z+CpmpK8GpfHksOTczvgJS1tcb2Eig2O7gy94uaZuq70QM7CWRDjyMTEdqWBCXVZWa3w6dO/vY7gKhrFlvyUUekXd3LQqNtbVkxUzzSfE/IcABuAHgKsK6+2OkaTGoVNfYjQvXex9sdPY5/YD/AH0n2WqvI+8yXV/9x/Re6jlWFABQBzdsbZgwya5mCjkPmY9FHEmuZTUfIzddXUtyYqs0ZxnxZKL+6h/SD7zd7n8Dd41Dna5cIocvPlbxHwVlaai2n5K6XPg0sYPe8qv+nzi63/J6f9KWKWJqL9+DXqduMfJp+570+D1kwsgXUUcDqUYL6kWpFOLOPljviSZ5WrrS9DnlbNrZm0JMPKssR0uvA8t4sQRzBqHl2Rrqe/In+NDJfbJcGviJ2dmdjdmJJJ5k8TWTk2+S2rrVUVCPg9MBgnmlSKMXd2CgePM9w4mlhByekc5N0KK3OXo+hsubITCYdIU36RvP6mPxE95NXFcFGPaeZ5uVPJtdrPTaOJ+UedZfrvU9L4Knz7Fpq9nNFY1PT7iYjU2pjlgjLnj8o6mrfo3SbOo5Mao+PLf7EDqGZDGqc359C/xEzOxZjdjvJ769xxMerGqVNS0keb3XTtk5yfLPKpGxoiRAylTwNczimiXhZlmLarK+GvJWsbg2jNjw5Hkf6Gq2yEk9ns3SerY+fSpRfPtezWrnaZbfwBpOAbTIoE3sKAHT2N/2Bv7+T7JVXkfeZTq/+4/pf9l6pgqvBBNAFNzVnqPD3jhtLLwO/wBxP5iOJ7hTE7kuEVuVnwr4i+RXbQx8s8hklYux5n7AchUSU2/JQW3Sse5GODwkkrhI0Lu3BQPqegHU1yot+ArhOb1FE47CmKRo2sWQ2NjcA8xfu/FLrXDCcHF9hrOARvsacrtdb1FkjGzMjHeqXodOU8u4eGCI+xj9qUUs2kFrkX41YKyUlyzWxysi2Cdkm2WGWJWBDAEHiCLjzo7mjiMmnwxB5+2QuFxsiILIwDqOQDXuB3XBqzok5R2bDplzuo2/K4K6apOrX91qS8GgxoajyRVS+CWd/KWYEwLvL7L2shACXayqPm5E3O6nqbVDnRUdTwZZbUO7UfZaY+1qa/vYZLfwyNf6inJ5Epp64ZUy+mUl+meyw7BzJBi76CQ43lG+Py6jwrDZ2HdXNzlzsrsnAtxdKXg6ruACSbAAkk8gOJqFRTK6ahFcsh22KEHJ+Chba2iZ5L8FXco7up7zXtnQOkRwMblfqflnnfVM95Nn7E5e2X+0zrHey8WPcONu81a5eR8MOEMYON89va/Bf58oYMppCaTb4gTqHeetUcc+5S3s00+k47hpL+xa47DGKR424oxB8q0dVnfBSXsyV1bqscPweUYGoagGGoEgi4O/gfHhSWx3BjuJk20Wqdb09l9xHZts5zqCOl9+lJCF8hy8qzLyZR4PS6er5KgQezTZoB9xzu5yyf1oWTPZ1/quQ3yxKSqAzAcmI9DarKL3HZq4vcUzzpTv0Onsc/sDf38n2SqvI+8ynV/9x/S/7LhtHaEUEZeVwijmfsOpqO5KPkprLI1x3JitzPnmbEXjhvHF1vZ28SPhHcKhzue+Chyeoyn+mPCKgopjW3srZPZ3Mt5YnxjXX3IxxkI3eCj5jTsK3LyTMbCldy/AxjgcNsrCSSRr7wX4msWduCgnpc8BUlpQiXMoRxKm15E/JKTdmNyd5PUneT61EjW7p6KOjHnl3qEfLPPAY+NZkaRCyKylgLaiAb2HKrSHTUjaU/SKUVLu5Hrl/MWFxa3hcEjihNnXxWidMoCXYdmO9SR1JpVUXYgAC5JNgB31z2tjMIuT4EFnnbK4vGPInwCyKeoW/vDuJJqxg/iqbZsul47qqUWV6slZLvk2aZJJcBXDZ0Rel0Jv0TekevQcHrhp2jYOhKspuCDYi1cyjGUWmNXUwnHUlsdeU8Ym0MGxawYho3A+VtPHzvejo/Ta8e/5vL9fseddcw3VKVPpooc8LIxRtzKSCO8H7V6fVJWruTPLbanXLUvJvbA2ocNOslrjgw56Txt30zl0fPDS8knCynRYpNF8nzjhFTUrlmtuUAg36HkKo49OvckmjST6tQobT/oXGNxLSyNI3FySbcN9aKqvsgooyV1jtm5/k9Nl4RpZo0HzOt/5QQWPpeuMiarrcmOYlbsujFL2OcCsn5N4lpaMZeB8DSrydJ8nzHiPjb+Zv9xq4hxA3cNdqPO1de9Dj4W2Ojsd/sDf38n2SqzJ+8ynV/8Acf0v+ys9pG0JJMW0bXCRABV5XIuW8Tw8qqrpPuMT1K2fya9FTpl+Srfk2MBLGkitJH7RAd6atOrz/wCXpY63yOVSUJJy8Df2FmzAyqqIyxHgEeyeS8j5VNhKOjSY+XTJKMeCtdqu1bmPDqdw99/sg+59Kavnxog9Tt3+hMXU63U0YslC1bOvp6+FOdDv8HNNaXafKPWklrg9IpWVgysVYcCpKkeBFJKCkcTrhP7kbWM2xiZV0yTSuvRnNvTn51wq4obji0R5ijSpjMaVMiZSl3aMayKLb0buxNnNiZ44U3GRrX6DiT5AGuoR7paIubkLHola/Q89nZNwEUegQo27ezAMzdSTVuqIpHndvU8m2Xf3C17RMoLhCJYR+6drEfobkB3GqudTjN78Gr6J1X/JXxT8lJNNGib1wW3IO33wpmVRf2ira/AMOZ67jVt0mv5J9pifraapxo3LzvRs4vFPI5dzqY8TW3rrVa7UeM22u2Xczypx9vhsbewrlSQmvyFLsVJJNjDyFsuFY/bBg8jbj/B1XxrPdQum59vo1fSKK/j+T2W8VXF0YTcD4GlQqXKPmbGxsskisCpV3BB3EEE8RVvXJOJuaZRnCLTPGu96exx+tjw7KMFJFgBrUqXkdwDx0kKAfO16q8iXdPZkuqzjPIbib+aMpQ4yzElJQLBxvuOQYcx9ahzqUuSiysWN6FrtrJ2Mw28p7RP1Rgt6rxH1qLOtrwUl+DZWvG0V+mnH8kJrnQULgNvZk7k8ST476Htg5NvkygQMygtpBYAtyUE72PcBc10uZJndL1IvG3eziKZRLgZFAI+EnUjd6sOB9fKryjK0tM9I6f1ftgoy5X5KLj8sY6E2fDy+KoZF9VuPWpcb4GgrzqLV+mS/s0l2biCbCGYnoIpCftTjtgO/PVHzJHZw+SMe0TytEY1RWb3/AHWOkXsF4+tqg5lkZVuKGIdUojbFJ729FbrLo0ye+DsZR2muGxkMrfCrWY9FYWJ8uPlTlEkpbZXdUoeRjShHyfQ0UqsAykEGxBG8EVcKSZ5tJSg9SXgXvbDtOMQJBcF3cMQOIC77nzsKiZc126NF9OYsnd8j8IUYqu2bla2zqbAU62PICr7oEG7m14MB9fXKOFFS9y4/8HdArYtpbbPHYxb4QzsvZWhhjBkUPIRclgCAeijpWZycudknrwbHD6dXXBOXLZ5ZnyxFJEzxqEkUXGncGtvsR+a7xMuUZpPwcZ+BCdbcVyLUGtHwzIvgsmRdomPEhPll3HpqtdT9xVZ1ClSg5fguOk5DhaoemM8GqBGtAikAquZ8i4TGtrbVHJa2tCAT/MCLN96kQvlBaROx8+2ldq8fucnZPZbhYpA8kkkwU3CEKq/4rfF4cK6llSktD9vVbZx7dJF/RbcKjFV5ZNqNgQRRwJycTbGVcHibl4wGPzr7reo4+dNyqTI12HVb5Qr835bGCdFEusSBiBazAC29uXMdKiW19pRZuKqGtMr1NJ8EFvYCjQNey49mW0JVxXsQSY5FYleQIG5u7pT9EtS0WvTbrPk7fQ2hU40Hsmk5AxdQRY893rSNbWgXD2j55zhsJsHiXjt7h96M9UJ3enDyqour7JHpPS81ZVCl78M4tNP9iyevJ1dn5jxsKaIp5EXkoIIHhe9qcjfKK0V93TMa2XfZHk5+JxDyOXdmZjxZiSTXEpuXkl1Uwrj21rRgi3IABJO4Abyb8LDnSJHcppLf4LJs3BmJbMCHJ94HiD07rVuekYipqTfs8O+resf5+VpfZHhf/puxPpZW/Syn0IP4q0nHui4mVrl2SUv3HPgsSkqK6kFWFwQb1kbIuttM3tNisgpI8dtY5YYXduSmw6kiwA866orcppIbyr1VVKTE2BWuS0YNnRy6CcVAB/8Aov03n6VGzNfDIl9PT/yI/wAjhWss/JuYrgypEhQpQIoEJoFCgAoAxNAjElnnHGXGy34IdC9wXj9SagXS/UzMZ9nda1+DhRoWIUAksQABxJJsPvTceSLCPdJIY8nZmhVdMzK2kagVDKTztwI31KVBcrpUGt7LBlXKUWDu2oySMACxAFh0Uch/6pyFfYTMXEVK0iyCnUTSaAINKI9nEzRlyHGxezkuCN6uLalPd3dRTVtSmuSbg5s8WfdDwJ3bmRcdhif3ZmT9cYLeqD3hVdPGlF8G1xOuY16W3p/uV/8AZJb29m9+mhr+lqj9si0+eGtpr/ydTZWU8diCNEDgH5nUonq3HyvTsKJyIeR1bFpXMufwhnZN7PY8KwlmIlmFith7ieA5tfnU2nGUOWZPqPWp5H6ILUf/ALOZnfY5hmMoHuSm9+jcwfHiK1XTshTh2S8o816riShZ3r7WVurPlPZTb4N/Z22MRACIpCoPKwI9DwqPbiU2PciXRnXUrUWeeP2nNMbyuWty5DwA3V1VRVV9qEuybbl+pmpTz02RkuC2dn2yy8pmI92O4B6sR+AfrVT1S5RXxx9+S86Ni90/lfrwMeqM1IUAFABQAUAFABQBBFAC7zZkOSWZpoGW7m5Rjax5lTbn31FspbeyoysDvk5L2ZZPyNJFMJsQVum9UU6t/wCpjblyFLXTp7Ew+nut90hg6aklx/BNqAJoAKACgCLUARpoDx4IMY7qTtQvc9GQFLoT+QtQB4YzBpKjI4DKwsRXUJyhLuQ3bVG2PbLwL3bOS5oyTD+8XpcBwPzV3j9Si1qZmsrpE4vcCuT4SVDZ43U/xIw+431PjbW1xJFTZj2xfMWYRQuxsqsx6BWJ+gpyV0EvKOI0Tfpll2Jk6aUhprxp0+cj/wAarMjqMUmo+S2xOkzk05eBh4PCpGoRAFVRYAVSSm5vukaiuqNUe2JsVyOBQAUAFABQAUAFABQBBFAbACgNk0AFABQAUAFABQAUAFABQAUAFAGNqNByQyg0LaEcUwVAOAFDbYiil6C1HIu/wZCgCaBQoAKACgAoAKACgAoAKACgAoAKACgAoAKACgAoAKACgAoAKACgApNAFKAUAFABQAUAFABQAU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data:image/jpeg;base64,/9j/4AAQSkZJRgABAQAAAQABAAD/2wCEAAkGBxASERUUExQUFBUUFhUZGRcXFBQUFBgYGBUXFhcYFRcdHCggGBolHBQXITEhJSkrLi4uFyAzODMsNygtLisBCgoKDg0OGxAQGywkICYtLCwsLCwsLCwsLCwsLCwsLCwsLCwsLCwsLCwsLCwsLCwsLCwsLCwsLCwsLCwsLCwsLP/AABEIAJsAzwMBEQACEQEDEQH/xAAcAAACAgMBAQAAAAAAAAAAAAAABwEGAgQFAwj/xABAEAACAQIDBQUHAQUHBAMAAAABAgMAEQQGEgUhMUFRB2FxgZETIjJCobHBUhQjYnLRNHOCkpOy8BdUwuEkM1P/xAAbAQABBQEBAAAAAAAAAAAAAAAAAQMEBQYCB//EADERAAICAgEEAQMEAQQBBQAAAAABAgMEESEFEjFBEwYyUSJhcYEUFTRCwZEjUqGx0f/aAAwDAQACEQMRAD8AeNABQAUAFABQAUAFABQAUAFABQBFHIm0F6UCKQUkUATQAUAFABQAUAQaAAUCceiaBQoAKACgAoAKAIvQAXoANVAjC9ApNABQAUAFAGLNQJvjZTcwZ/ggJWJfbOOYNowe9uflTE70npFff1GMOEVLEdoeOY+6Y07gl/qTTDvl6KyXVLm+DY2f2j4pCPaokq87D2beXEV1HIfscq6rZv8AUMLL+34MWhaIm4+JTuZT3j81IhYplzRkRuW0dYGnB/2TQAUARegDwxOLjjUs7qijmxAHqaRySOoQlY9RWym7Y7TsFFcRB5z/AA2Cf5j+AajTyoIusfoGTaty/Sv3NLYvapDJIEmhMIYgBw4dRc2GrcCPHfXMMqLeh3K+nraYuUWmMVGvUwz2mvJlQAUAFABQBDUCMru381xYY6APaSfpBsB/Md9qmY+HO7z4K3M6nXRwuWVKfOuMb4SiDuW/3q0h0upeWUs+s5D8Gxgc84hT+9VZBzt7reXI03b0yGv0Mdp61bF/rXBeNk7TixCB4zccxzB6EcjVPbTKqWmaDHyIWx7om+KbJBNABQBBoAXvaXmNk/8AjRkgsLyMOSngvibG/dTF1mlpFR1HKcV2xFqO6oXJQvb8kUAmwoEOhsPaj4WZZUvu+IfqXmp/5yruuTTJONfKuaHzh5g6qym4YAg9xFxVimauEu6Oz1oOjCVrC/SjYKPc0hV5k7UH1NHhEUKCR7VveJ70XhbvNQrcvXCNZhfTvclO9/0L3ae058Q2uaRpG/iNwPAcB5VBlOUntmnoxaaFquKRqXrjRJ7vyQaVeThve2z6Sy2rDCwBuPs0v/lFXVe+3k8uy2nfNx8bOnXZHCgAoAxNAj8Fezlto4eIBT+8kuF7h8zeX5qZh43yz58Irep5nwQ0vLFeT9eN+vfWlWorSMc33PbCl2mc9r9EUqe+UHs7OU9pGDEpv92QhGHibA+IJFQc7HVlTl7LLpuS6bkn4Y2AazWjab2ZUATQBi1D8CNiB27ijLiZXPzSN6A2H0Aqtm/1GSypuVstmpGhYgDixAHiSAPrSexqMXJpIc2BybgkiEbRK5t7zsPeJ5m/Kp0ao68GmhhVdunEVWZdljC4mSIG4Ugr10kXF6h2LUjP5dXx2uK8HMFcbI+x2ZEmLYCA9Ft6Ej8VY18xNXhv/wBGO/wWGuyUeWIQMpB5gj1FHoWLakpfg+etsZYxWHmaL2MrAGyMsbOGW/u7wLVT2VS7uD0XD6lj20qTlrRtS5MxUeGkxE9okQXAY3djwAsOFya6+BqO2cf61VO9U1879lbqOi48cHSy1s84jFwxcnkW/wDKDqb6A05VHukiF1C9VYs5/sfR8agCw3Wq5Xg8yb3yzOlECgAoAxNI/Agrs84kvi3HJAqj7n6mtF06tKrftmQ6xY5X9v4K8d1WK4Wyq8sZ2XsuQLApdFdnUFiwB+IXsOlZnKzJysejYYXT641Lfspea9lph8QVT4WUMAd9rkgj6Vc4F7th+ooOp40ceztj7OVhnAdSeAZSfAMCakzTlW4kGqajOLfoYDZ7wwPwSEdbAfmqH/TLHyaf/W6U9NbOvsrMOGxBsj+9+lhpbyHOo9uNZV9yJ2Pn0X/azr3qOTSGofgR8iA2xhWjxEqHisj+l7g+hFVtiakZLKi42vZGyYS+IhUcTLH/AL1P4pa+ZBjJua1+T6Aqx8Gu37EjnrEiTHTEcFIX/KoBqvtf6uTLZ8+69nBvTXG+CIo7aQ98rYYx4OBDxEa38SL1Y18RNbjQ7aYr9jr04PkGjYjWyCKOBf4Ft2zbRtFDAPnYufBLAfVvpULMs0kkab6ax1K6VsvCFNeq/g2u2uRidjmzdU8s54RrpH8zbz9B9amYUdtsyv1LfqMal75G+KsDHBelAmgAoAxNIwQqc6Ycpi3J4OAw791j9RWl6dKMqkjG9TrlG/ufg4ixljpHE7h4ndUyx9sWV9cXOSSHVqEcdzuCLvPcBWR13TN9F9lfPoUO2NotiJmkYWvwHRRwHjWoxKVVXow+XkO61zZpVIIuwo7d8oXwZK1iCLgjgRxB6ik7Yy+46hKdf6ojJyZmA4hTHJ/9iC9/1rwv49azudi/FPa8Gt6XnfPDtl5RZzUAtdlZzLk2DGNrLGOQC2oAEEctSnj401OpSImRhQt5PLLuRoMK4kLNK44FgAB4KOfeaIUqJzRgxreywbXxqwwSSngik+g3DzNOSl2rZJukoQbERDBLiJbKC0khJPiTck+pqouujXuczLRhLIt0iyYPJE2pC7x6dS6gCSdNxqtu42vVXHr9KnpouKuiWRlvY1osXHawI891XFXWMSa+/RcfC4rWj3Dip0b4S8NCNMm9Oichel/kP2EN2l7R9vtCSx3RARj/AA3J+rGqrKknLSPQeg4/x4m375KtUcupDw7OcNHhdno0jKntSZGLELxtbj/CBVvi1tR8HnvWLZX5kklwuEdsZowF7ftMP+ov9ak/HJFb/h3f+1nRw+KjkGpGVx1Ugj1FctNDMq3Hyj3vSCE0ARaj1oPezl7c2HFilAe4IvpZbahf8U/RkTpe4kTKxIZEdSOfsfJ8MEgk1PIw4arADvsBxp63OssXayNjdLqoe02/5O7ioA6Mh4MpB8CLGodcu1lhbHvg4isx+WsTE+kRtIDwZQSCOp6GtHXnVyjuT1oyF/TLoy7YraOxsbI7v72IOkfoW2rzPKot/UudQJ2L0fa3Ye2ZMnRxxNJCSNAJZWNwQBckE7wbfam8fqM3LUx3K6OnH/0dt/gXzbThHzX8BVrK+IlX0p1Gxfbr+Td2BmOGDERuWNgbNuPA7jUfLnGyvtROwvpjPquTaL9/1L2b+t/9J6oljzNI+lZKfMTdwGednzMFWYAncA4KXPTfuvSSpmvQ1Z0/IrW5IsgNNc+yHyUTtU2pohSAfFKdR/lXr4k/Q0xdLjRVdUu7Ydn5K92chfaTfq0rbwub/isn13u7eA6J2Ob2Xq9ZP+DVa/IUAC7uG6nIXWQ5iw1FnumKcfManVdXy4f82xt0xbJxm2PZwyO4+BGbdz0i9q0nT+vK59lqQ3DF7rEl7Z89Syl2LNvZiWJ72Nz96nNOTPSqa1XWofgxtVxh9PUtTsI99z5SPSeZ3trZnsLDUS1h0F+FXcYxS0ivUIrnR5U4lwdG1s7HywPrhdo2/hNr9zDgR3Gm5QT8oZtx67VpocmRM7jGD2UtknA5fDIBxKjkeoqutp7PBl8/p7oe48xLoppgrOfZlQAUARQAUcAYmg5bCjR0pIpvatjjFgSFNjK6p4qd7D0FP48dz5LHpVUbb9NCSNWjibDUfCIoSWhfPIUc6BqL5A8KGHLWmP7s/wARI+z4GkJJ0kXPEgEhfpaqm7iTMT1CKjfJL8iyzltP9oxkjA+6p0L4Kbfe5qqultmJzrfktbOThMU8bB0Yqw4Ef84VHtpjatSGqbp1PuiWmLPUosGiVgALnUVYnmeFvK1U13Q65vcXouK+uWQ4ktnTw2eMO3xo6ejD6b6r7OhXL7WT6+u0v7kdzZu04ZwTE2q3HcRa/jVVk4k6PuLXHy4Xr9JuVFJPs0du4pYsNKzcBG3mSLAeZNTMKl2XJRHceEpWxS/KEcor0bp9Dus36Rub5OMQrUNa49Fby+TZ2dgZZ5BHEhd24Afc9B30SnGKGrbo1R7pFoxfZztBI9dkewuVVve8rjeajLKTZXw6zVKXaU91IJBFiNxHMHvqV3bRaJ7W0euDxTxSJKhs8bBlPePxy865lFSQ3dWrK3GR9H7GxyzwRyrwkUN6iqia1LRhrq3XY4s3q5GwoAKAMSaR+RGKHb21pMRIxYnQGOlLmwANh57q02LjRrgjFZuZO21+jTgxsqbkkdfBz/Wn5Y8JeURo5N0fEji5nxTvo1uzHf8AESfvUa6uMHpHoH0U52fJZJ79HDNR/B6CXnKPZ9+2YcTNKYgxIUBQ1wDYk3O7hUS7I7JaRR5fVXRc4Rijtf8ASNP+6f8A01/rTf8AltkZdcmv+KNrAdlOGVgZJpJQPlsqA+Nt5FcyymxqzrNk46S0Wrb+JGFwUjIAojjIUDcBcaV+tqh2z0tsprnZP7eWxBvjOn1qonZtlphfRCcO7Kly/wAHtDMGHf0ruM9mY659P3dMly9xfgzIrr9mZ/k6Oy9jTzkaEbTcAvpOgeJ4HypnJt+Gt2TJWNiTvlwhn7MwCQRrGg3Lz5k8ye81gsrIlfPuZt8XHhRDtRtUwuXwP8lK7WIpkjg3n2TFtXTULaL+Wr0rZYPTf8epWy+5/wDwXX0/OuVslLz6FtWu6OtRkX2X3cBVz5Irexp9i+GTRiJLDUHRb8wunV9yagZcn4Mz1qbUlD0MyoT4KMR/aphEj2g2ndrjRzb9RLKfUKKtMZ7jyazo83PH2/RT6kJFt6Hp2VSltmxXN7NKPISNb6VV5H3mO6qtZLLfTBXBQAUAYmgRi7zRlSRXaWEakYliu66k7z4irrDzVrsmZjqXTn3uyHgqINWsbINeSi7XvlHE283vqOi/c1CvknI9T+iq+3DlLX/L/o5d6ZkbNcvZYMDnLHQxLFHIERBYAKt/MnjUd0Rk9shT6dROTnNHS2d2lbQjYayky8ww0nyZeHoa5ljR9EafSKZLUXpjOynmyDHKdHuSL8UZI1DvHUd9QranFlBl4U8aWnyUrtYzNqP7HGdwsZT38Qn5PlVXlW/8UaD6e6am/ns/oWdQEjXFryLlSXGl2DCNEIBYqTckXsBu3gW9RUrHpc1sxf1eo3VQpXne/wChn7JyNgoLEqZWHzSWI8l4Cp3xwjHbMXT0+qt/lm9ipr7lACjgBurBdZ6i8iz44/ai7ppUTXqkW2SNLZoY7bsOHcBwzm19K23dNV62H0z0GeW/nfheNlL1Lq0MV9nl/sauMzjhZ0McuHZ0biDoYW68a9BfSJNeUVNX1Cq5d0U0yi5t2bgFiWTCF1OqzxuSbAjcRfvHXnSY+JLHbizadE+oP8+Xa3z+CpmpK8GpfHksOTczvgJS1tcb2Eig2O7gy94uaZuq70QM7CWRDjyMTEdqWBCXVZWa3w6dO/vY7gKhrFlvyUUekXd3LQqNtbVkxUzzSfE/IcABuAHgKsK6+2OkaTGoVNfYjQvXex9sdPY5/YD/AH0n2WqvI+8yXV/9x/Re6jlWFABQBzdsbZgwya5mCjkPmY9FHEmuZTUfIzddXUtyYqs0ZxnxZKL+6h/SD7zd7n8Dd41Dna5cIocvPlbxHwVlaai2n5K6XPg0sYPe8qv+nzi63/J6f9KWKWJqL9+DXqduMfJp+570+D1kwsgXUUcDqUYL6kWpFOLOPljviSZ5WrrS9DnlbNrZm0JMPKssR0uvA8t4sQRzBqHl2Rrqe/In+NDJfbJcGviJ2dmdjdmJJJ5k8TWTk2+S2rrVUVCPg9MBgnmlSKMXd2CgePM9w4mlhByekc5N0KK3OXo+hsubITCYdIU36RvP6mPxE95NXFcFGPaeZ5uVPJtdrPTaOJ+UedZfrvU9L4Knz7Fpq9nNFY1PT7iYjU2pjlgjLnj8o6mrfo3SbOo5Mao+PLf7EDqGZDGqc359C/xEzOxZjdjvJ769xxMerGqVNS0keb3XTtk5yfLPKpGxoiRAylTwNczimiXhZlmLarK+GvJWsbg2jNjw5Hkf6Gq2yEk9ns3SerY+fSpRfPtezWrnaZbfwBpOAbTIoE3sKAHT2N/2Bv7+T7JVXkfeZTq/+4/pf9l6pgqvBBNAFNzVnqPD3jhtLLwO/wBxP5iOJ7hTE7kuEVuVnwr4i+RXbQx8s8hklYux5n7AchUSU2/JQW3Sse5GODwkkrhI0Lu3BQPqegHU1yot+ArhOb1FE47CmKRo2sWQ2NjcA8xfu/FLrXDCcHF9hrOARvsacrtdb1FkjGzMjHeqXodOU8u4eGCI+xj9qUUs2kFrkX41YKyUlyzWxysi2Cdkm2WGWJWBDAEHiCLjzo7mjiMmnwxB5+2QuFxsiILIwDqOQDXuB3XBqzok5R2bDplzuo2/K4K6apOrX91qS8GgxoajyRVS+CWd/KWYEwLvL7L2shACXayqPm5E3O6nqbVDnRUdTwZZbUO7UfZaY+1qa/vYZLfwyNf6inJ5Epp64ZUy+mUl+meyw7BzJBi76CQ43lG+Py6jwrDZ2HdXNzlzsrsnAtxdKXg6ruACSbAAkk8gOJqFRTK6ahFcsh22KEHJ+Chba2iZ5L8FXco7up7zXtnQOkRwMblfqflnnfVM95Nn7E5e2X+0zrHey8WPcONu81a5eR8MOEMYON89va/Bf58oYMppCaTb4gTqHeetUcc+5S3s00+k47hpL+xa47DGKR424oxB8q0dVnfBSXsyV1bqscPweUYGoagGGoEgi4O/gfHhSWx3BjuJk20Wqdb09l9xHZts5zqCOl9+lJCF8hy8qzLyZR4PS6er5KgQezTZoB9xzu5yyf1oWTPZ1/quQ3yxKSqAzAcmI9DarKL3HZq4vcUzzpTv0Onsc/sDf38n2SqvI+8ynV/9x/S/7LhtHaEUEZeVwijmfsOpqO5KPkprLI1x3JitzPnmbEXjhvHF1vZ28SPhHcKhzue+Chyeoyn+mPCKgopjW3srZPZ3Mt5YnxjXX3IxxkI3eCj5jTsK3LyTMbCldy/AxjgcNsrCSSRr7wX4msWduCgnpc8BUlpQiXMoRxKm15E/JKTdmNyd5PUneT61EjW7p6KOjHnl3qEfLPPAY+NZkaRCyKylgLaiAb2HKrSHTUjaU/SKUVLu5Hrl/MWFxa3hcEjihNnXxWidMoCXYdmO9SR1JpVUXYgAC5JNgB31z2tjMIuT4EFnnbK4vGPInwCyKeoW/vDuJJqxg/iqbZsul47qqUWV6slZLvk2aZJJcBXDZ0Rel0Jv0TekevQcHrhp2jYOhKspuCDYi1cyjGUWmNXUwnHUlsdeU8Ym0MGxawYho3A+VtPHzvejo/Ta8e/5vL9fseddcw3VKVPpooc8LIxRtzKSCO8H7V6fVJWruTPLbanXLUvJvbA2ocNOslrjgw56Txt30zl0fPDS8knCynRYpNF8nzjhFTUrlmtuUAg36HkKo49OvckmjST6tQobT/oXGNxLSyNI3FySbcN9aKqvsgooyV1jtm5/k9Nl4RpZo0HzOt/5QQWPpeuMiarrcmOYlbsujFL2OcCsn5N4lpaMZeB8DSrydJ8nzHiPjb+Zv9xq4hxA3cNdqPO1de9Dj4W2Ojsd/sDf38n2SqzJ+8ynV/8Acf0v+ys9pG0JJMW0bXCRABV5XIuW8Tw8qqrpPuMT1K2fya9FTpl+Srfk2MBLGkitJH7RAd6atOrz/wCXpY63yOVSUJJy8Df2FmzAyqqIyxHgEeyeS8j5VNhKOjSY+XTJKMeCtdqu1bmPDqdw99/sg+59Kavnxog9Tt3+hMXU63U0YslC1bOvp6+FOdDv8HNNaXafKPWklrg9IpWVgysVYcCpKkeBFJKCkcTrhP7kbWM2xiZV0yTSuvRnNvTn51wq4obji0R5ijSpjMaVMiZSl3aMayKLb0buxNnNiZ44U3GRrX6DiT5AGuoR7paIubkLHola/Q89nZNwEUegQo27ezAMzdSTVuqIpHndvU8m2Xf3C17RMoLhCJYR+6drEfobkB3GqudTjN78Gr6J1X/JXxT8lJNNGib1wW3IO33wpmVRf2ira/AMOZ67jVt0mv5J9pifraapxo3LzvRs4vFPI5dzqY8TW3rrVa7UeM22u2Xczypx9vhsbewrlSQmvyFLsVJJNjDyFsuFY/bBg8jbj/B1XxrPdQum59vo1fSKK/j+T2W8VXF0YTcD4GlQqXKPmbGxsskisCpV3BB3EEE8RVvXJOJuaZRnCLTPGu96exx+tjw7KMFJFgBrUqXkdwDx0kKAfO16q8iXdPZkuqzjPIbib+aMpQ4yzElJQLBxvuOQYcx9ahzqUuSiysWN6FrtrJ2Mw28p7RP1Rgt6rxH1qLOtrwUl+DZWvG0V+mnH8kJrnQULgNvZk7k8ST476Htg5NvkygQMygtpBYAtyUE72PcBc10uZJndL1IvG3eziKZRLgZFAI+EnUjd6sOB9fKryjK0tM9I6f1ftgoy5X5KLj8sY6E2fDy+KoZF9VuPWpcb4GgrzqLV+mS/s0l2biCbCGYnoIpCftTjtgO/PVHzJHZw+SMe0TytEY1RWb3/AHWOkXsF4+tqg5lkZVuKGIdUojbFJ729FbrLo0ye+DsZR2muGxkMrfCrWY9FYWJ8uPlTlEkpbZXdUoeRjShHyfQ0UqsAykEGxBG8EVcKSZ5tJSg9SXgXvbDtOMQJBcF3cMQOIC77nzsKiZc126NF9OYsnd8j8IUYqu2bla2zqbAU62PICr7oEG7m14MB9fXKOFFS9y4/8HdArYtpbbPHYxb4QzsvZWhhjBkUPIRclgCAeijpWZycudknrwbHD6dXXBOXLZ5ZnyxFJEzxqEkUXGncGtvsR+a7xMuUZpPwcZ+BCdbcVyLUGtHwzIvgsmRdomPEhPll3HpqtdT9xVZ1ClSg5fguOk5DhaoemM8GqBGtAikAquZ8i4TGtrbVHJa2tCAT/MCLN96kQvlBaROx8+2ldq8fucnZPZbhYpA8kkkwU3CEKq/4rfF4cK6llSktD9vVbZx7dJF/RbcKjFV5ZNqNgQRRwJycTbGVcHibl4wGPzr7reo4+dNyqTI12HVb5Qr835bGCdFEusSBiBazAC29uXMdKiW19pRZuKqGtMr1NJ8EFvYCjQNey49mW0JVxXsQSY5FYleQIG5u7pT9EtS0WvTbrPk7fQ2hU40Hsmk5AxdQRY893rSNbWgXD2j55zhsJsHiXjt7h96M9UJ3enDyqour7JHpPS81ZVCl78M4tNP9iyevJ1dn5jxsKaIp5EXkoIIHhe9qcjfKK0V93TMa2XfZHk5+JxDyOXdmZjxZiSTXEpuXkl1Uwrj21rRgi3IABJO4Abyb8LDnSJHcppLf4LJs3BmJbMCHJ94HiD07rVuekYipqTfs8O+resf5+VpfZHhf/puxPpZW/Syn0IP4q0nHui4mVrl2SUv3HPgsSkqK6kFWFwQb1kbIuttM3tNisgpI8dtY5YYXduSmw6kiwA866orcppIbyr1VVKTE2BWuS0YNnRy6CcVAB/8Aov03n6VGzNfDIl9PT/yI/wAjhWss/JuYrgypEhQpQIoEJoFCgAoAxNAjElnnHGXGy34IdC9wXj9SagXS/UzMZ9nda1+DhRoWIUAksQABxJJsPvTceSLCPdJIY8nZmhVdMzK2kagVDKTztwI31KVBcrpUGt7LBlXKUWDu2oySMACxAFh0Uch/6pyFfYTMXEVK0iyCnUTSaAINKI9nEzRlyHGxezkuCN6uLalPd3dRTVtSmuSbg5s8WfdDwJ3bmRcdhif3ZmT9cYLeqD3hVdPGlF8G1xOuY16W3p/uV/8AZJb29m9+mhr+lqj9si0+eGtpr/ydTZWU8diCNEDgH5nUonq3HyvTsKJyIeR1bFpXMufwhnZN7PY8KwlmIlmFith7ieA5tfnU2nGUOWZPqPWp5H6ILUf/ALOZnfY5hmMoHuSm9+jcwfHiK1XTshTh2S8o816riShZ3r7WVurPlPZTb4N/Z22MRACIpCoPKwI9DwqPbiU2PciXRnXUrUWeeP2nNMbyuWty5DwA3V1VRVV9qEuybbl+pmpTz02RkuC2dn2yy8pmI92O4B6sR+AfrVT1S5RXxx9+S86Ni90/lfrwMeqM1IUAFABQAUAFABQBBFAC7zZkOSWZpoGW7m5Rjax5lTbn31FspbeyoysDvk5L2ZZPyNJFMJsQVum9UU6t/wCpjblyFLXTp7Ew+nut90hg6aklx/BNqAJoAKACgCLUARpoDx4IMY7qTtQvc9GQFLoT+QtQB4YzBpKjI4DKwsRXUJyhLuQ3bVG2PbLwL3bOS5oyTD+8XpcBwPzV3j9Si1qZmsrpE4vcCuT4SVDZ43U/xIw+431PjbW1xJFTZj2xfMWYRQuxsqsx6BWJ+gpyV0EvKOI0Tfpll2Jk6aUhprxp0+cj/wAarMjqMUmo+S2xOkzk05eBh4PCpGoRAFVRYAVSSm5vukaiuqNUe2JsVyOBQAUAFABQAUAFABQBBFAbACgNk0AFABQAUAFABQAUAFABQAUAFAGNqNByQyg0LaEcUwVAOAFDbYiil6C1HIu/wZCgCaBQoAKACgAoAKACgAoAKACgAoAKACgAoAKACgAoAKACgAoAKACgApNAFKAUAFABQAUAFABQAU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 descr="http://www.jufjanneke.nl/wordpress/wp-content/uploads/2013/01/cijfer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381448"/>
            <a:ext cx="1957705" cy="1466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9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7"/>
    </mc:Choice>
    <mc:Fallback xmlns="">
      <p:transition spd="slow" advTm="3467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576000" y="1772816"/>
            <a:ext cx="7772400" cy="468052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1. een planning maken en je daaraan houden</a:t>
            </a:r>
          </a:p>
          <a:p>
            <a:pPr>
              <a:lnSpc>
                <a:spcPct val="120000"/>
              </a:lnSpc>
              <a:buNone/>
            </a:pPr>
            <a:endParaRPr lang="nl-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2. zelf je schoolspullen op orde houden</a:t>
            </a:r>
          </a:p>
          <a:p>
            <a:pPr>
              <a:lnSpc>
                <a:spcPct val="120000"/>
              </a:lnSpc>
              <a:buNone/>
            </a:pPr>
            <a:endParaRPr lang="nl-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3. een presentatie houden</a:t>
            </a:r>
          </a:p>
          <a:p>
            <a:pPr>
              <a:lnSpc>
                <a:spcPct val="120000"/>
              </a:lnSpc>
              <a:buNone/>
            </a:pPr>
            <a:endParaRPr lang="nl-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4. hoofd- en bijzaken onderscheiden; overzicht houden</a:t>
            </a:r>
          </a:p>
          <a:p>
            <a:pPr>
              <a:lnSpc>
                <a:spcPct val="120000"/>
              </a:lnSpc>
              <a:buNone/>
            </a:pPr>
            <a:endParaRPr lang="nl-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5. zelfstandig omgaan met agenda en studiewijzers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nl-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6. kunnen reflecteren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nl-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7. bereid en in staat zijn tot samenwerken</a:t>
            </a:r>
          </a:p>
          <a:p>
            <a:pPr>
              <a:lnSpc>
                <a:spcPct val="120000"/>
              </a:lnSpc>
              <a:buNone/>
            </a:pPr>
            <a:endParaRPr lang="nl-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8. om hulp vragen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nl-NL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dirty="0"/>
              <a:t>9. omgaan met spanning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Vaardigheden</a:t>
            </a:r>
          </a:p>
        </p:txBody>
      </p:sp>
      <p:pic>
        <p:nvPicPr>
          <p:cNvPr id="5" name="Afbeelding 4" descr="http://www.hetbaken.nl/hetbaken/stadcollege/files/2013/06/1325-schoolspulle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81128"/>
            <a:ext cx="2696324" cy="190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B91E79-3763-4B36-B76E-872B05A0E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2"/>
    </mc:Choice>
    <mc:Fallback xmlns="">
      <p:transition spd="slow" advTm="3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>
          <a:xfrm>
            <a:off x="576000" y="1749600"/>
            <a:ext cx="7772400" cy="4847752"/>
          </a:xfrm>
        </p:spPr>
        <p:txBody>
          <a:bodyPr/>
          <a:lstStyle/>
          <a:p>
            <a:r>
              <a:rPr lang="nl-NL" dirty="0"/>
              <a:t>Wiskunde A</a:t>
            </a:r>
          </a:p>
          <a:p>
            <a:r>
              <a:rPr lang="nl-NL" sz="1400" dirty="0"/>
              <a:t>Statistiek &amp; kansberekening</a:t>
            </a:r>
          </a:p>
          <a:p>
            <a:r>
              <a:rPr lang="nl-NL" sz="1400" dirty="0"/>
              <a:t>Grafieken</a:t>
            </a:r>
          </a:p>
          <a:p>
            <a:r>
              <a:rPr lang="nl-NL" sz="1400" dirty="0"/>
              <a:t>Geen meetkunde</a:t>
            </a:r>
          </a:p>
          <a:p>
            <a:endParaRPr lang="nl-NL" sz="1400" dirty="0"/>
          </a:p>
          <a:p>
            <a:r>
              <a:rPr lang="nl-NL" sz="1400" dirty="0"/>
              <a:t>Opleidingen: economie, natuur/milieu, gezondheidszorg</a:t>
            </a:r>
          </a:p>
          <a:p>
            <a:endParaRPr lang="nl-NL" dirty="0"/>
          </a:p>
          <a:p>
            <a:pPr>
              <a:buNone/>
            </a:pPr>
            <a:r>
              <a:rPr lang="nl-NL" dirty="0"/>
              <a:t>Wiskunde B</a:t>
            </a:r>
          </a:p>
          <a:p>
            <a:pPr>
              <a:buNone/>
            </a:pPr>
            <a:r>
              <a:rPr lang="nl-NL" sz="1400" dirty="0"/>
              <a:t>Meetkundige berekeningen</a:t>
            </a:r>
          </a:p>
          <a:p>
            <a:pPr>
              <a:buNone/>
            </a:pPr>
            <a:r>
              <a:rPr lang="nl-NL" sz="1400" dirty="0"/>
              <a:t>Algebraïsche oplossingsmethoden</a:t>
            </a:r>
          </a:p>
          <a:p>
            <a:pPr>
              <a:buNone/>
            </a:pPr>
            <a:r>
              <a:rPr lang="nl-NL" sz="1400" dirty="0"/>
              <a:t>Grafische rekenmachine</a:t>
            </a:r>
          </a:p>
          <a:p>
            <a:pPr>
              <a:buNone/>
            </a:pPr>
            <a:endParaRPr lang="nl-NL" sz="1400" dirty="0"/>
          </a:p>
          <a:p>
            <a:pPr>
              <a:buNone/>
            </a:pPr>
            <a:r>
              <a:rPr lang="nl-NL" sz="1400" dirty="0"/>
              <a:t>Opleidingen: exacte opleidingen</a:t>
            </a:r>
          </a:p>
          <a:p>
            <a:pPr>
              <a:buNone/>
            </a:pPr>
            <a:endParaRPr lang="nl-NL" sz="1400" dirty="0"/>
          </a:p>
          <a:p>
            <a:pPr>
              <a:buNone/>
            </a:pPr>
            <a:r>
              <a:rPr lang="nl-NL" sz="1400" dirty="0"/>
              <a:t>Bij veel opleidingen, zoals tuin- en landschapsinrichting, bos- en natuurbeheer, (bedrijfs-)economie kun je terecht met zowel </a:t>
            </a:r>
            <a:r>
              <a:rPr lang="nl-NL" sz="1400" dirty="0" err="1"/>
              <a:t>wisk</a:t>
            </a:r>
            <a:r>
              <a:rPr lang="nl-NL" sz="1400" dirty="0"/>
              <a:t>. A als B.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wiskunde A en B</a:t>
            </a:r>
          </a:p>
        </p:txBody>
      </p:sp>
      <p:pic>
        <p:nvPicPr>
          <p:cNvPr id="4" name="il_fi" descr="http://us.123rf.com/400wm/400/400/milagli/milagli1005/milagli100500058/7036307-wiskunde-geometri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04020"/>
            <a:ext cx="2467783" cy="232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1B6854-17D9-4113-9CBF-27BC211B4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3"/>
    </mc:Choice>
    <mc:Fallback xmlns="">
      <p:transition spd="slow" advTm="3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49DC36-9F90-4380-B1C0-4C6D5034C7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5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9"/>
    </mc:Choice>
    <mc:Fallback xmlns="">
      <p:transition spd="slow" advTm="3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nl-NL" dirty="0"/>
              <a:t>De leerlingen in havo 3 volgen een algemeen programma met alle aangeboden vakken.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Vanaf havo 4 moeten zij een examenprogramma gaan volgen, met een beperkt aantal examenvakken.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Er moet een profiel worden gekozen!</a:t>
            </a:r>
          </a:p>
          <a:p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nl-NL" dirty="0"/>
              <a:t>Profielen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61048"/>
            <a:ext cx="3245235" cy="28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8D6A6B-C022-4A8E-A1B6-E5E32FFBA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9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9"/>
    </mc:Choice>
    <mc:Fallback xmlns="">
      <p:transition spd="slow" advTm="2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r>
              <a:rPr lang="nl-NL" sz="2800" dirty="0"/>
              <a:t>Keuze uit vier profielen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FontTx/>
              <a:buAutoNum type="arabicPeriod"/>
            </a:pPr>
            <a:r>
              <a:rPr lang="nl-NL" dirty="0"/>
              <a:t> Cultuur en Maatschappij  (C&amp;M)</a:t>
            </a:r>
          </a:p>
          <a:p>
            <a:pPr marL="457200" lvl="1" indent="0">
              <a:buFontTx/>
              <a:buAutoNum type="arabicPeriod"/>
            </a:pPr>
            <a:endParaRPr lang="nl-NL" dirty="0"/>
          </a:p>
          <a:p>
            <a:pPr marL="457200" lvl="1" indent="0">
              <a:buFontTx/>
              <a:buAutoNum type="arabicPeriod"/>
            </a:pPr>
            <a:r>
              <a:rPr lang="nl-NL" dirty="0"/>
              <a:t> Economie en Maatschappij  (E&amp;M)</a:t>
            </a:r>
          </a:p>
          <a:p>
            <a:pPr marL="457200" lvl="1" indent="0">
              <a:buFontTx/>
              <a:buAutoNum type="arabicPeriod"/>
            </a:pPr>
            <a:endParaRPr lang="nl-NL" dirty="0"/>
          </a:p>
          <a:p>
            <a:pPr marL="457200" lvl="1" indent="0">
              <a:buFontTx/>
              <a:buAutoNum type="arabicPeriod"/>
            </a:pPr>
            <a:r>
              <a:rPr lang="nl-NL" dirty="0"/>
              <a:t> Natuur en Gezondheid  (N&amp;G)</a:t>
            </a:r>
          </a:p>
          <a:p>
            <a:pPr marL="457200" lvl="1" indent="0">
              <a:buFontTx/>
              <a:buAutoNum type="arabicPeriod"/>
            </a:pPr>
            <a:endParaRPr lang="nl-NL" dirty="0"/>
          </a:p>
          <a:p>
            <a:pPr marL="457200" lvl="1" indent="0">
              <a:buFontTx/>
              <a:buAutoNum type="arabicPeriod"/>
            </a:pPr>
            <a:r>
              <a:rPr lang="nl-NL" dirty="0"/>
              <a:t> Natuur en Techniek  (N&amp;T)</a:t>
            </a:r>
          </a:p>
          <a:p>
            <a:pPr marL="457200" lvl="1" indent="0">
              <a:buFontTx/>
              <a:buAutoNum type="arabicPeriod"/>
            </a:pPr>
            <a:endParaRPr lang="nl-NL" dirty="0"/>
          </a:p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Profielen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61048"/>
            <a:ext cx="2480256" cy="261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5C64CC-2AD0-40FE-9AA8-55EB9CDDEC3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9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7"/>
    </mc:Choice>
    <mc:Fallback xmlns="">
      <p:transition spd="slow" advTm="2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r>
              <a:rPr lang="nl-NL" sz="2800" dirty="0"/>
              <a:t>Elk profiel heeft dezelfde opbouw</a:t>
            </a:r>
          </a:p>
          <a:p>
            <a:pPr marL="457200" lvl="1" indent="0">
              <a:buNone/>
            </a:pPr>
            <a:endParaRPr lang="nl-NL" dirty="0"/>
          </a:p>
          <a:p>
            <a:pPr marL="800100" lvl="1" indent="-342900">
              <a:buFont typeface="+mj-lt"/>
              <a:buAutoNum type="arabicPeriod"/>
            </a:pPr>
            <a:r>
              <a:rPr lang="nl-NL" dirty="0"/>
              <a:t> Gemeenschappelijk deel</a:t>
            </a:r>
          </a:p>
          <a:p>
            <a:pPr marL="800100" lvl="1" indent="-342900">
              <a:buFont typeface="+mj-lt"/>
              <a:buAutoNum type="arabicPeriod"/>
            </a:pPr>
            <a:endParaRPr lang="nl-NL" dirty="0"/>
          </a:p>
          <a:p>
            <a:pPr marL="800100" lvl="1" indent="-342900">
              <a:buFont typeface="+mj-lt"/>
              <a:buAutoNum type="arabicPeriod"/>
            </a:pPr>
            <a:r>
              <a:rPr lang="nl-NL" dirty="0"/>
              <a:t> Profieldeel</a:t>
            </a:r>
          </a:p>
          <a:p>
            <a:pPr marL="800100" lvl="1" indent="-342900">
              <a:buFont typeface="+mj-lt"/>
              <a:buAutoNum type="arabicPeriod"/>
            </a:pPr>
            <a:endParaRPr lang="nl-NL" dirty="0"/>
          </a:p>
          <a:p>
            <a:pPr marL="800100" lvl="1" indent="-342900">
              <a:buFont typeface="+mj-lt"/>
              <a:buAutoNum type="arabicPeriod"/>
            </a:pPr>
            <a:r>
              <a:rPr lang="nl-NL" dirty="0"/>
              <a:t> Profielkeuzedeel</a:t>
            </a:r>
          </a:p>
          <a:p>
            <a:pPr marL="800100" lvl="1" indent="-342900">
              <a:buFont typeface="+mj-lt"/>
              <a:buAutoNum type="arabicPeriod"/>
            </a:pPr>
            <a:endParaRPr lang="nl-NL" dirty="0"/>
          </a:p>
          <a:p>
            <a:pPr marL="800100" lvl="1" indent="-342900">
              <a:buFont typeface="+mj-lt"/>
              <a:buAutoNum type="arabicPeriod"/>
            </a:pPr>
            <a:r>
              <a:rPr lang="nl-NL" dirty="0"/>
              <a:t> Keuzedeel</a:t>
            </a:r>
          </a:p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Opbouw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46" y="3645024"/>
            <a:ext cx="3108554" cy="288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B5809A-84D9-4EE2-95C9-750FCD90C2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0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9"/>
    </mc:Choice>
    <mc:Fallback xmlns="">
      <p:transition spd="slow" advTm="2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576000" y="1749600"/>
            <a:ext cx="7772400" cy="4775744"/>
          </a:xfrm>
        </p:spPr>
        <p:txBody>
          <a:bodyPr/>
          <a:lstStyle/>
          <a:p>
            <a:pPr marL="457200" lvl="1" indent="0">
              <a:buNone/>
            </a:pPr>
            <a:endParaRPr lang="nl-NL" sz="2000" dirty="0"/>
          </a:p>
          <a:p>
            <a:pPr marL="457200" lvl="1" indent="0">
              <a:buNone/>
            </a:pPr>
            <a:r>
              <a:rPr lang="nl-NL" sz="2000" dirty="0"/>
              <a:t>Sectoren bij C&amp;M</a:t>
            </a:r>
          </a:p>
          <a:p>
            <a:pPr marL="457200" lvl="1" indent="0">
              <a:buNone/>
            </a:pPr>
            <a:r>
              <a:rPr lang="nl-NL" b="0" dirty="0"/>
              <a:t>Onderwijs en hulpverlening, communicatie, kunst.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sz="2000" dirty="0"/>
              <a:t>Mogelijke beroepen bij C&amp;M</a:t>
            </a:r>
          </a:p>
          <a:p>
            <a:pPr marL="457200" lvl="1" indent="0">
              <a:buNone/>
            </a:pPr>
            <a:r>
              <a:rPr lang="nl-NL" b="0" dirty="0"/>
              <a:t>Beeldend kunstenaar, leraar basisonderwijs, leraar voortgezet onderwijs, journalist, maatschappelijk werker, cultureel werker, musicus, toneelspeler, personeelswerker, museummedewerker, creatief therapeut.</a:t>
            </a:r>
          </a:p>
          <a:p>
            <a:pPr marL="457200" lvl="1" indent="0">
              <a:buNone/>
            </a:pPr>
            <a:endParaRPr lang="nl-NL" sz="2000" dirty="0"/>
          </a:p>
          <a:p>
            <a:pPr marL="457200" lvl="1" indent="0">
              <a:buNone/>
            </a:pPr>
            <a:r>
              <a:rPr lang="nl-NL" sz="2000" dirty="0"/>
              <a:t>Kenmerken C&amp;M</a:t>
            </a:r>
          </a:p>
          <a:p>
            <a:pPr marL="457200" lvl="1" indent="0">
              <a:buNone/>
            </a:pPr>
            <a:r>
              <a:rPr lang="nl-NL" b="0" dirty="0"/>
              <a:t>Werken met talen, inlevingsvermogen, met mensen willen praten, kunnen luisteren, sociaal betrokken zijn, maatschappelijke interesse hebben, artistiek bezig zijn, werken met media.</a:t>
            </a:r>
          </a:p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Mogelijkheden C&amp;M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5900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137A4E-7E27-4A7C-98C9-EB72EC0BF5E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2"/>
    </mc:Choice>
    <mc:Fallback xmlns="">
      <p:transition spd="slow" advTm="1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Sectoren bij E&amp;M</a:t>
            </a:r>
          </a:p>
          <a:p>
            <a:r>
              <a:rPr lang="nl-NL" b="0" dirty="0"/>
              <a:t>Handel, administratie, vervoer, communicatie, bestuur.</a:t>
            </a:r>
          </a:p>
          <a:p>
            <a:endParaRPr lang="nl-NL" b="0" dirty="0"/>
          </a:p>
          <a:p>
            <a:r>
              <a:rPr lang="nl-NL" sz="2000" dirty="0"/>
              <a:t>Mogelijke beroepen bij E&amp;M</a:t>
            </a:r>
          </a:p>
          <a:p>
            <a:r>
              <a:rPr lang="nl-NL" b="0" dirty="0"/>
              <a:t>Bedrijfseconoom, administrateur, bestuurskundige, accountant, uitgever, journalist, belastingconsulent, hotelmanager, makelaar, leraar economie of aardrijkskunde.</a:t>
            </a:r>
          </a:p>
          <a:p>
            <a:endParaRPr lang="nl-NL" dirty="0"/>
          </a:p>
          <a:p>
            <a:r>
              <a:rPr lang="nl-NL" sz="2000" dirty="0"/>
              <a:t>Kenmerken E&amp;M</a:t>
            </a:r>
          </a:p>
          <a:p>
            <a:r>
              <a:rPr lang="nl-NL" b="0" dirty="0"/>
              <a:t>Adviseren op gebied van financiën, begrotingen opstellen/toelichten, leiding geven en organiseren, kantoorwerk, zakelijke gesprekken voeren/onderhandelen, cijferwerk.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Mogelijkheden E&amp;M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72" y="351814"/>
            <a:ext cx="2924484" cy="206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1D5065-0001-4A23-B420-900B747F55E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5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"/>
    </mc:Choice>
    <mc:Fallback xmlns="">
      <p:transition spd="slow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endParaRPr lang="nl-NL" sz="2000" dirty="0"/>
          </a:p>
          <a:p>
            <a:r>
              <a:rPr lang="nl-NL" sz="2000" dirty="0"/>
              <a:t>Sectoren bij N&amp;G</a:t>
            </a:r>
          </a:p>
          <a:p>
            <a:r>
              <a:rPr lang="nl-NL" b="0" dirty="0"/>
              <a:t>Gezondheidszorg, onderzoek, productie en techniek, agrarische sector, leefbaarheid en milieu.</a:t>
            </a:r>
          </a:p>
          <a:p>
            <a:endParaRPr lang="nl-NL" dirty="0"/>
          </a:p>
          <a:p>
            <a:r>
              <a:rPr lang="nl-NL" sz="2000" dirty="0"/>
              <a:t>Mogelijke beroepen bij N&amp;G</a:t>
            </a:r>
          </a:p>
          <a:p>
            <a:r>
              <a:rPr lang="nl-NL" b="0" dirty="0"/>
              <a:t>Fysiotherapeut, verpleegkundige, verloskundige, operatieassistent, agrarisch voorlichter, landschapsarchitect, bosbouwkundige, laboratoriummedewerker, milieudeskundige, dierenverzorger.</a:t>
            </a:r>
          </a:p>
          <a:p>
            <a:endParaRPr lang="nl-NL" dirty="0"/>
          </a:p>
          <a:p>
            <a:r>
              <a:rPr lang="nl-NL" sz="2000" dirty="0"/>
              <a:t>Kenmerken N&amp;G</a:t>
            </a:r>
          </a:p>
          <a:p>
            <a:pPr>
              <a:buNone/>
            </a:pPr>
            <a:r>
              <a:rPr lang="nl-NL" b="0" dirty="0"/>
              <a:t>Adviseren op gebied van gezondheid, natuur, milieu, voeding, landbouw/tuinbouw, medisch</a:t>
            </a:r>
            <a:r>
              <a:rPr lang="nl-NL" b="0"/>
              <a:t>, agrarisch</a:t>
            </a:r>
            <a:r>
              <a:rPr lang="nl-NL" b="0" dirty="0"/>
              <a:t>; onderzoek doen.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Mogelijkheden N&amp;G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4664"/>
            <a:ext cx="2160473" cy="173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D6E81E-C692-456C-8916-6B42E6E48AB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8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"/>
    </mc:Choice>
    <mc:Fallback xmlns="">
      <p:transition spd="slow" advTm="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endParaRPr lang="nl-NL" sz="2000" dirty="0"/>
          </a:p>
          <a:p>
            <a:r>
              <a:rPr lang="nl-NL" sz="2000" dirty="0"/>
              <a:t>Sectoren bij N&amp;T</a:t>
            </a:r>
          </a:p>
          <a:p>
            <a:r>
              <a:rPr lang="nl-NL" b="0" dirty="0"/>
              <a:t>Onderzoek, productie en techniek, leefbaarheid en milieu.</a:t>
            </a:r>
          </a:p>
          <a:p>
            <a:endParaRPr lang="nl-NL" dirty="0"/>
          </a:p>
          <a:p>
            <a:r>
              <a:rPr lang="nl-NL" sz="2000" dirty="0"/>
              <a:t>Mogelijke beroepen N&amp;T</a:t>
            </a:r>
          </a:p>
          <a:p>
            <a:r>
              <a:rPr lang="nl-NL" b="0" dirty="0"/>
              <a:t>Scheikundig ingenieur, bouwkundige, milieutechnoloog,  communicatiespecialist, landmeter, werktuigbouwkundige, computerdeskundige, laboratoriummedewerker, elektronicus.</a:t>
            </a:r>
          </a:p>
          <a:p>
            <a:endParaRPr lang="nl-NL" dirty="0"/>
          </a:p>
          <a:p>
            <a:r>
              <a:rPr lang="nl-NL" sz="2000" dirty="0"/>
              <a:t>Kenmerken N&amp;T</a:t>
            </a:r>
          </a:p>
          <a:p>
            <a:pPr marL="18000" lvl="1" indent="0">
              <a:buNone/>
            </a:pPr>
            <a:r>
              <a:rPr lang="nl-NL" b="0" dirty="0"/>
              <a:t>Adviseren over natuur, techniek, milieu. Affiniteit met en kennis van elektronica, machines, bouwkunde, elektriciteit, computers, hoe iets in elkaar zit, ontwerpen, stoffen onderzoeken, research.</a:t>
            </a:r>
          </a:p>
          <a:p>
            <a:pPr>
              <a:buNone/>
            </a:pPr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NL" dirty="0"/>
              <a:t>Mogelijkheden N&amp;T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4664"/>
            <a:ext cx="2376264" cy="161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A571B1-C048-4F90-ADB8-81F4F7C2C0A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7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"/>
    </mc:Choice>
    <mc:Fallback xmlns="">
      <p:transition spd="slow" advTm="2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JABLOON" val="Standaard"/>
  <p:tag name="BEDRIJFID" val="36"/>
  <p:tag name="BEDRIJF" val="Mariëndael Heijenoordseweg"/>
  <p:tag name="AUTEUR1EMAIL" val="m.faaij@mariendael.nl"/>
  <p:tag name="AUTEUR1FUNCTIE" val="Teamleider"/>
  <p:tag name="TAAL" val="Nederlands"/>
  <p:tag name="PLAATS" val="Arnhem"/>
  <p:tag name="TITELAUTEURS" val="0"/>
  <p:tag name="AUTEUR1" val="Suzanne Meijer"/>
  <p:tag name="DATUMTEKST" val="11-3-2013"/>
  <p:tag name="TITEL" val="Voorlichting havo bovenbouw 11 maart 2013"/>
  <p:tag name="DATUM" val="41344,3599613657"/>
  <p:tag name="VIEWOFFICEVERSIE" val="2012.1.6.121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LEURACHTERGRON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LEURACHTERGRON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iteldia breed"/>
  <p:tag name="DISABLEKLEURENPALET" val="1"/>
  <p:tag name="CHANGESUBTITLE" val="Subtitle"/>
  <p:tag name="CHANGETITLE" val="Title"/>
  <p:tag name="ONTWERPVERSIEDATUM" val="41289,65263888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87,5905532836914"/>
  <p:tag name="ITEMTOP" val="82,7716522216797"/>
  <p:tag name="ITEMBREEDTE" val="544,251976013184"/>
  <p:tag name="ITEMHOOGTE" val="102,04724121093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 met foto"/>
  <p:tag name="KLEUROBJECTEN" val="Title"/>
  <p:tag name="ONTWERPVERSIEDATUM" val="41289,6526388889"/>
  <p:tag name="VIEWOFFICEVERSIE" val="2012.1.6.121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405,070869445801"/>
  <p:tag name="ITEMHOOGTE" val="346,1102447509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 met foto"/>
  <p:tag name="KLEUROBJECTEN" val="Title"/>
  <p:tag name="ONTWERPVERSIEDATUM" val="41289,6526388889"/>
  <p:tag name="VIEWOFFICEVERSIE" val="2012.1.6.121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LEURTEKST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RESREGEL" val="Voetteks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Presentatietite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PaginaNumme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45,3543319702148"/>
  <p:tag name="ITEMTOP" val="137,763778686523"/>
  <p:tag name="ITEMBREEDTE" val="611,999977111816"/>
  <p:tag name="ITEMHOOGTE" val="346,11024475097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NTWERP" val="Diamodellen"/>
  <p:tag name="VARIANT" val="Tekstdia"/>
  <p:tag name="KLEUROBJECTEN" val="Title"/>
  <p:tag name="ONTWERPVERSIEDATUM" val="41289,6526388889"/>
  <p:tag name="VIEWOFFICEVERSIE" val="2012.1.6.121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LEURACHTERGROND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TEMLINKS" val="51,6982688903809"/>
  <p:tag name="ITEMTOP" val="53,858268737793"/>
  <p:tag name="ITEMBREEDTE" val="614,90604019165"/>
  <p:tag name="ITEMHOOGTE" val="68,031494140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LogoVervolgDi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LEURACHTERGRON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LEURACHTERGROND" val="1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10E2B2B8A2748817D1907AD60489A" ma:contentTypeVersion="14" ma:contentTypeDescription="Een nieuw document maken." ma:contentTypeScope="" ma:versionID="409c3b2d575c2b91de2e26147adca4d7">
  <xsd:schema xmlns:xsd="http://www.w3.org/2001/XMLSchema" xmlns:xs="http://www.w3.org/2001/XMLSchema" xmlns:p="http://schemas.microsoft.com/office/2006/metadata/properties" xmlns:ns3="af0725f9-7dfb-4092-ba26-cd50b4500c2f" xmlns:ns4="85ea5f5d-c3cc-4c31-a125-757e970fe49c" targetNamespace="http://schemas.microsoft.com/office/2006/metadata/properties" ma:root="true" ma:fieldsID="8c0e920823e7f22b3b3fdb946c1e9b7c" ns3:_="" ns4:_="">
    <xsd:import namespace="af0725f9-7dfb-4092-ba26-cd50b4500c2f"/>
    <xsd:import namespace="85ea5f5d-c3cc-4c31-a125-757e970fe4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725f9-7dfb-4092-ba26-cd50b4500c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a5f5d-c3cc-4c31-a125-757e970fe49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A2F26F-4471-4266-842D-67407236C1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E2EFFF-AB05-4758-ABCF-B968D0947B98}">
  <ds:schemaRefs>
    <ds:schemaRef ds:uri="af0725f9-7dfb-4092-ba26-cd50b4500c2f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85ea5f5d-c3cc-4c31-a125-757e970fe49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BE38B0B-113D-4B73-BE46-0FCC474DDA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0725f9-7dfb-4092-ba26-cd50b4500c2f"/>
    <ds:schemaRef ds:uri="85ea5f5d-c3cc-4c31-a125-757e970fe4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1190</Words>
  <Application>Microsoft Office PowerPoint</Application>
  <PresentationFormat>Diavoorstelling (4:3)</PresentationFormat>
  <Paragraphs>383</Paragraphs>
  <Slides>24</Slides>
  <Notes>19</Notes>
  <HiddenSlides>0</HiddenSlides>
  <MMClips>23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Verdana</vt:lpstr>
      <vt:lpstr>Wingdings</vt:lpstr>
      <vt:lpstr>Kantoorthema</vt:lpstr>
      <vt:lpstr>Voorlichting havo bovenbouw  </vt:lpstr>
      <vt:lpstr>Inhoud </vt:lpstr>
      <vt:lpstr>Profielen</vt:lpstr>
      <vt:lpstr>Profielen</vt:lpstr>
      <vt:lpstr>Opbouw</vt:lpstr>
      <vt:lpstr>Mogelijkheden C&amp;M</vt:lpstr>
      <vt:lpstr>Mogelijkheden E&amp;M</vt:lpstr>
      <vt:lpstr>Mogelijkheden N&amp;G </vt:lpstr>
      <vt:lpstr>Mogelijkheden N&amp;T</vt:lpstr>
      <vt:lpstr>Cultuur en Maatschappij (C&amp;M)</vt:lpstr>
      <vt:lpstr>Economie en Maatschappij (E&amp;M)</vt:lpstr>
      <vt:lpstr>Natuur en Gezondheid (N&amp;G)</vt:lpstr>
      <vt:lpstr>Natuur en Techniek (N&amp;T)</vt:lpstr>
      <vt:lpstr>Opmerkingen </vt:lpstr>
      <vt:lpstr>Belang van een goede keuze</vt:lpstr>
      <vt:lpstr>Examens</vt:lpstr>
      <vt:lpstr>Schoolexamen</vt:lpstr>
      <vt:lpstr>Voorbeeld van een PTA</vt:lpstr>
      <vt:lpstr>Verlengde trajecten   </vt:lpstr>
      <vt:lpstr>Route naar HBO</vt:lpstr>
      <vt:lpstr>En verder…</vt:lpstr>
      <vt:lpstr>Vaardigheden</vt:lpstr>
      <vt:lpstr>Verschil wiskunde A en B</vt:lpstr>
      <vt:lpstr>VRAGEN?</vt:lpstr>
    </vt:vector>
  </TitlesOfParts>
  <Company>Onderwijsspecialisten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Voorlichting havo bovenbouw 11 maart 2013</dc:title>
  <dc:creator>Mark Faaij</dc:creator>
  <cp:lastModifiedBy>Cok, Sander</cp:lastModifiedBy>
  <cp:revision>105</cp:revision>
  <cp:lastPrinted>2018-02-19T14:05:37Z</cp:lastPrinted>
  <dcterms:created xsi:type="dcterms:W3CDTF">2013-03-04T13:27:40Z</dcterms:created>
  <dcterms:modified xsi:type="dcterms:W3CDTF">2023-01-16T20:11:35Z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0x01010069710E2B2B8A2748817D1907AD60489A</vt:lpwstr>
  </property>
</Properties>
</file>