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59" r:id="rId8"/>
    <p:sldId id="264" r:id="rId9"/>
    <p:sldId id="265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0"/>
  </p:normalViewPr>
  <p:slideViewPr>
    <p:cSldViewPr snapToGrid="0" snapToObjects="1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8FCC44-EC12-A44C-A025-1994F71DE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46D5B04-03CA-4342-A1FD-ACEECD7161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6AAFCB3-4CD4-AC4E-B2F1-4E2BD8F01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1E9A-E5B8-3448-AF96-B673A04CC8E6}" type="datetimeFigureOut">
              <a:rPr lang="nl-NL" smtClean="0"/>
              <a:t>29-6-2020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0B3274-757B-4A4A-AE0A-C169EA5E9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66EBAE6-A7D3-4E4F-A887-284B5A789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A33A-B150-2E4C-BD2C-AF745D586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4961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A4FD92-2B17-A547-B6D8-ACC2487B2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E20650C-25B6-6D44-A668-85E87D923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4A2CAA5-4088-A848-9AFB-DB8F856D7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1E9A-E5B8-3448-AF96-B673A04CC8E6}" type="datetimeFigureOut">
              <a:rPr lang="nl-NL" smtClean="0"/>
              <a:t>29-6-2020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C08F5E3-E08B-7D47-B5A4-F1ED5682B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79D6DCD-0F46-BC45-827A-236042B68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A33A-B150-2E4C-BD2C-AF745D586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252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3713786-DF82-8B42-A5A3-67D5DC884D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AF46BE5-374D-1749-85D1-066250382D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160BAB2-B2AB-A145-9031-8350EDDCE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1E9A-E5B8-3448-AF96-B673A04CC8E6}" type="datetimeFigureOut">
              <a:rPr lang="nl-NL" smtClean="0"/>
              <a:t>29-6-2020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BC3EC62-C4DB-DF45-BDA4-F337ADE0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9F4F7A9-651D-1A44-8121-9D191886E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A33A-B150-2E4C-BD2C-AF745D586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5540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B30397-6C90-BA45-A409-56AE7E62E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C0281AA-6CA9-6B48-BF2D-9A83BFCE6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A5F62B1-C84B-3643-BB8D-85EF68143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1E9A-E5B8-3448-AF96-B673A04CC8E6}" type="datetimeFigureOut">
              <a:rPr lang="nl-NL" smtClean="0"/>
              <a:t>29-6-2020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A720993-61FA-644B-BBA3-4FA761A99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3BCB9AB-5EF3-DA46-9305-B4B9D1659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A33A-B150-2E4C-BD2C-AF745D586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0830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6A2B64-A735-1B4B-BB2B-3A2F5A411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615B765-48F3-2D4E-82E0-42CAE1E8F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D7A17E8-3109-0C47-BEC6-DA2E1D69B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1E9A-E5B8-3448-AF96-B673A04CC8E6}" type="datetimeFigureOut">
              <a:rPr lang="nl-NL" smtClean="0"/>
              <a:t>29-6-2020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545E3A1-4235-0D4C-9C24-BD9087955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7ABF4D5-6EEA-1D4B-ABD8-5FB820074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A33A-B150-2E4C-BD2C-AF745D586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0926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450DBD-EF00-CD48-833B-8F876F757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3CF0D8-9031-1E4A-B8EB-65838CFE3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C12D339-52F8-404F-AADD-ACF2374453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908B129-7347-384A-920F-87B01135F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1E9A-E5B8-3448-AF96-B673A04CC8E6}" type="datetimeFigureOut">
              <a:rPr lang="nl-NL" smtClean="0"/>
              <a:t>29-6-2020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84CC687-37F3-1742-8583-04952B08E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5AC4A18-700D-5442-8F10-B5FADD7D7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A33A-B150-2E4C-BD2C-AF745D586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2313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68D8A1-F29C-334C-9C83-FC5F69662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B711A33-9C3F-BB49-B2F6-779DB6E0B8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DBDA4AA-C864-D644-BCF7-BC04715C7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095FD62-F0AF-CA4E-8EAB-E0E19C64E7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A0FF431-1E5C-FB43-9BE7-C5CC8D93AA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7771FFF-917D-2D45-A6B6-919DDD33D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1E9A-E5B8-3448-AF96-B673A04CC8E6}" type="datetimeFigureOut">
              <a:rPr lang="nl-NL" smtClean="0"/>
              <a:t>29-6-2020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9671C48-A79D-E241-A060-467D9EA5E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6B5560B-B6F4-BE44-B36B-544856B9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A33A-B150-2E4C-BD2C-AF745D586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0347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5BBBA4-64CE-334A-8A80-F25037ED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5D1C05D-D72E-0940-9A6A-AAA55CAC3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1E9A-E5B8-3448-AF96-B673A04CC8E6}" type="datetimeFigureOut">
              <a:rPr lang="nl-NL" smtClean="0"/>
              <a:t>29-6-2020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C306692-5B2C-734F-98DD-30B26C255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5C75F33-BD88-8849-A5B2-12EFB9F40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A33A-B150-2E4C-BD2C-AF745D586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0501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2266CCA-6E44-BD45-9A57-9054A501B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1E9A-E5B8-3448-AF96-B673A04CC8E6}" type="datetimeFigureOut">
              <a:rPr lang="nl-NL" smtClean="0"/>
              <a:t>29-6-2020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6A05306-989A-9449-8CA0-3483F7FFA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4DC694F-560F-DB46-A4B4-0FDBD1E27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A33A-B150-2E4C-BD2C-AF745D586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1677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A3FAB8-28F3-0944-AA64-4F18F715E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EA8839-CE16-BC4E-9D81-04C7A9654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14A0A68-6273-A343-868F-98BA426594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0FE95A0-8714-9247-B861-33E425980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1E9A-E5B8-3448-AF96-B673A04CC8E6}" type="datetimeFigureOut">
              <a:rPr lang="nl-NL" smtClean="0"/>
              <a:t>29-6-2020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57D92AF-F8D3-2842-A736-14F444E82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A69ACBF-EF41-964D-860D-CC519166F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A33A-B150-2E4C-BD2C-AF745D586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364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B6AF8A-9DFD-6D4E-B9DB-2E8A41641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E2463DC-D52B-FA4C-B70A-27B74F2014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35090BD-A83A-2C48-8B16-87DFFCFBA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1FEE586-AFD4-EE4E-B38C-14D3ECD8E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1E9A-E5B8-3448-AF96-B673A04CC8E6}" type="datetimeFigureOut">
              <a:rPr lang="nl-NL" smtClean="0"/>
              <a:t>29-6-2020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42DDD8B-AB5E-2344-A178-19F9792BA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88E3D2C-3379-F741-BB68-4DF05A7A7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A33A-B150-2E4C-BD2C-AF745D586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3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E472B5C-42A9-A849-98CF-94EB92880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6884A49-5B91-1C42-9E1C-4BCB2FF17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7B6F8B6-22E4-2240-92BF-60F13A4EE1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D1E9A-E5B8-3448-AF96-B673A04CC8E6}" type="datetimeFigureOut">
              <a:rPr lang="nl-NL" smtClean="0"/>
              <a:t>29-6-2020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527B855-20E4-0D4C-990D-046F782B38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441C887-6388-5A4B-B503-26806D3C8F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DA33A-B150-2E4C-BD2C-AF745D586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1606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BB6A4D-85B2-6840-9CA9-35343C4BA3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416" y="1583914"/>
            <a:ext cx="5277333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Raad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van 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Kinderen</a:t>
            </a:r>
            <a:endParaRPr lang="en-US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32691CC-4AB8-48AF-B822-EBF7F4E9E6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1407" y="1"/>
            <a:ext cx="4480560" cy="2513993"/>
          </a:xfrm>
          <a:custGeom>
            <a:avLst/>
            <a:gdLst>
              <a:gd name="connsiteX0" fmla="*/ 18382 w 4480560"/>
              <a:gd name="connsiteY0" fmla="*/ 0 h 2513993"/>
              <a:gd name="connsiteX1" fmla="*/ 4462178 w 4480560"/>
              <a:gd name="connsiteY1" fmla="*/ 0 h 2513993"/>
              <a:gd name="connsiteX2" fmla="*/ 4468994 w 4480560"/>
              <a:gd name="connsiteY2" fmla="*/ 44657 h 2513993"/>
              <a:gd name="connsiteX3" fmla="*/ 4480560 w 4480560"/>
              <a:gd name="connsiteY3" fmla="*/ 273713 h 2513993"/>
              <a:gd name="connsiteX4" fmla="*/ 2240280 w 4480560"/>
              <a:gd name="connsiteY4" fmla="*/ 2513993 h 2513993"/>
              <a:gd name="connsiteX5" fmla="*/ 0 w 4480560"/>
              <a:gd name="connsiteY5" fmla="*/ 273713 h 2513993"/>
              <a:gd name="connsiteX6" fmla="*/ 11567 w 4480560"/>
              <a:gd name="connsiteY6" fmla="*/ 44657 h 2513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80560" h="2513993">
                <a:moveTo>
                  <a:pt x="18382" y="0"/>
                </a:moveTo>
                <a:lnTo>
                  <a:pt x="4462178" y="0"/>
                </a:lnTo>
                <a:lnTo>
                  <a:pt x="4468994" y="44657"/>
                </a:lnTo>
                <a:cubicBezTo>
                  <a:pt x="4476642" y="119969"/>
                  <a:pt x="4480560" y="196384"/>
                  <a:pt x="4480560" y="273713"/>
                </a:cubicBezTo>
                <a:cubicBezTo>
                  <a:pt x="4480560" y="1510985"/>
                  <a:pt x="3477552" y="2513993"/>
                  <a:pt x="2240280" y="2513993"/>
                </a:cubicBezTo>
                <a:cubicBezTo>
                  <a:pt x="1003008" y="2513993"/>
                  <a:pt x="0" y="1510985"/>
                  <a:pt x="0" y="273713"/>
                </a:cubicBezTo>
                <a:cubicBezTo>
                  <a:pt x="0" y="196384"/>
                  <a:pt x="3918" y="119969"/>
                  <a:pt x="11567" y="4465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Afbeelding 5" descr="Afbeelding met voedsel, tekening&#10;&#10;Automatisch gegenereerde beschrijving">
            <a:extLst>
              <a:ext uri="{FF2B5EF4-FFF2-40B4-BE49-F238E27FC236}">
                <a16:creationId xmlns:a16="http://schemas.microsoft.com/office/drawing/2014/main" id="{70B4EFEC-D9A8-2E49-8589-0F0CCAD240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8" r="13612" b="-1"/>
          <a:stretch/>
        </p:blipFill>
        <p:spPr>
          <a:xfrm>
            <a:off x="6355999" y="1"/>
            <a:ext cx="4151376" cy="2349401"/>
          </a:xfrm>
          <a:custGeom>
            <a:avLst/>
            <a:gdLst/>
            <a:ahLst/>
            <a:cxnLst/>
            <a:rect l="l" t="t" r="r" b="b"/>
            <a:pathLst>
              <a:path w="4151376" h="2349401">
                <a:moveTo>
                  <a:pt x="20101" y="0"/>
                </a:moveTo>
                <a:lnTo>
                  <a:pt x="4131276" y="0"/>
                </a:lnTo>
                <a:lnTo>
                  <a:pt x="4140659" y="61486"/>
                </a:lnTo>
                <a:cubicBezTo>
                  <a:pt x="4147746" y="131265"/>
                  <a:pt x="4151376" y="202065"/>
                  <a:pt x="4151376" y="273713"/>
                </a:cubicBezTo>
                <a:cubicBezTo>
                  <a:pt x="4151376" y="1420084"/>
                  <a:pt x="3222059" y="2349401"/>
                  <a:pt x="2075688" y="2349401"/>
                </a:cubicBezTo>
                <a:cubicBezTo>
                  <a:pt x="929317" y="2349401"/>
                  <a:pt x="0" y="1420084"/>
                  <a:pt x="0" y="273713"/>
                </a:cubicBezTo>
                <a:cubicBezTo>
                  <a:pt x="0" y="202065"/>
                  <a:pt x="3630" y="131265"/>
                  <a:pt x="10717" y="61486"/>
                </a:cubicBezTo>
                <a:close/>
              </a:path>
            </a:pathLst>
          </a:custGeom>
        </p:spPr>
      </p:pic>
      <p:sp>
        <p:nvSpPr>
          <p:cNvPr id="3" name="Ondertitel 2">
            <a:extLst>
              <a:ext uri="{FF2B5EF4-FFF2-40B4-BE49-F238E27FC236}">
                <a16:creationId xmlns:a16="http://schemas.microsoft.com/office/drawing/2014/main" id="{29915207-944A-4C46-B199-5BA69A527E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5543" y="2513994"/>
            <a:ext cx="6186272" cy="35396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dirty="0"/>
              <a:t>30 juni 2020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Noa - Jesse - </a:t>
            </a:r>
            <a:r>
              <a:rPr lang="en-US" dirty="0" err="1"/>
              <a:t>Marijn</a:t>
            </a:r>
            <a:r>
              <a:rPr lang="en-US" dirty="0"/>
              <a:t> - </a:t>
            </a:r>
            <a:r>
              <a:rPr lang="en-US" dirty="0" err="1"/>
              <a:t>Jelte</a:t>
            </a:r>
            <a:r>
              <a:rPr lang="en-US" dirty="0"/>
              <a:t> – Vera - Rafael - </a:t>
            </a:r>
            <a:r>
              <a:rPr lang="en-US" dirty="0" err="1"/>
              <a:t>Tieme</a:t>
            </a:r>
            <a:r>
              <a:rPr lang="en-US" dirty="0"/>
              <a:t> - Mitchell - </a:t>
            </a:r>
            <a:r>
              <a:rPr lang="en-US" dirty="0" err="1"/>
              <a:t>Sanne</a:t>
            </a:r>
            <a:r>
              <a:rPr lang="en-US" dirty="0"/>
              <a:t> - </a:t>
            </a:r>
            <a:r>
              <a:rPr lang="en-US" dirty="0" err="1"/>
              <a:t>Esmer</a:t>
            </a:r>
            <a:r>
              <a:rPr lang="en-US" dirty="0"/>
              <a:t> - Kelsey - Tom- Aron - </a:t>
            </a:r>
            <a:r>
              <a:rPr lang="en-US" dirty="0" err="1"/>
              <a:t>Meriel</a:t>
            </a:r>
            <a:r>
              <a:rPr lang="en-US" dirty="0"/>
              <a:t> - </a:t>
            </a:r>
            <a:r>
              <a:rPr lang="en-US" dirty="0" err="1"/>
              <a:t>Carien</a:t>
            </a:r>
            <a:br>
              <a:rPr lang="en-US" dirty="0"/>
            </a:br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6A8E1B4-B839-4C58-B08A-F0B094580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25130" y="2909477"/>
            <a:ext cx="4966870" cy="3948522"/>
          </a:xfrm>
          <a:custGeom>
            <a:avLst/>
            <a:gdLst>
              <a:gd name="connsiteX0" fmla="*/ 2748962 w 4966870"/>
              <a:gd name="connsiteY0" fmla="*/ 0 h 3948522"/>
              <a:gd name="connsiteX1" fmla="*/ 4870195 w 4966870"/>
              <a:gd name="connsiteY1" fmla="*/ 1000367 h 3948522"/>
              <a:gd name="connsiteX2" fmla="*/ 4966870 w 4966870"/>
              <a:gd name="connsiteY2" fmla="*/ 1129649 h 3948522"/>
              <a:gd name="connsiteX3" fmla="*/ 4966870 w 4966870"/>
              <a:gd name="connsiteY3" fmla="*/ 3948522 h 3948522"/>
              <a:gd name="connsiteX4" fmla="*/ 278430 w 4966870"/>
              <a:gd name="connsiteY4" fmla="*/ 3948522 h 3948522"/>
              <a:gd name="connsiteX5" fmla="*/ 216027 w 4966870"/>
              <a:gd name="connsiteY5" fmla="*/ 3818982 h 3948522"/>
              <a:gd name="connsiteX6" fmla="*/ 0 w 4966870"/>
              <a:gd name="connsiteY6" fmla="*/ 2748962 h 3948522"/>
              <a:gd name="connsiteX7" fmla="*/ 2748962 w 4966870"/>
              <a:gd name="connsiteY7" fmla="*/ 0 h 3948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66870" h="3948522">
                <a:moveTo>
                  <a:pt x="2748962" y="0"/>
                </a:moveTo>
                <a:cubicBezTo>
                  <a:pt x="3602955" y="0"/>
                  <a:pt x="4365995" y="389418"/>
                  <a:pt x="4870195" y="1000367"/>
                </a:cubicBezTo>
                <a:lnTo>
                  <a:pt x="4966870" y="1129649"/>
                </a:lnTo>
                <a:lnTo>
                  <a:pt x="4966870" y="3948522"/>
                </a:lnTo>
                <a:lnTo>
                  <a:pt x="278430" y="3948522"/>
                </a:lnTo>
                <a:lnTo>
                  <a:pt x="216027" y="3818982"/>
                </a:lnTo>
                <a:cubicBezTo>
                  <a:pt x="76922" y="3490101"/>
                  <a:pt x="0" y="3128515"/>
                  <a:pt x="0" y="2748962"/>
                </a:cubicBezTo>
                <a:cubicBezTo>
                  <a:pt x="0" y="1230752"/>
                  <a:pt x="1230752" y="0"/>
                  <a:pt x="2748962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81859DED-F077-5549-830D-A6F3C073875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84" r="2" b="2"/>
          <a:stretch/>
        </p:blipFill>
        <p:spPr>
          <a:xfrm>
            <a:off x="7390912" y="3075259"/>
            <a:ext cx="4801088" cy="3782741"/>
          </a:xfrm>
          <a:custGeom>
            <a:avLst/>
            <a:gdLst/>
            <a:ahLst/>
            <a:cxnLst/>
            <a:rect l="l" t="t" r="r" b="b"/>
            <a:pathLst>
              <a:path w="4801088" h="3782741">
                <a:moveTo>
                  <a:pt x="2583180" y="0"/>
                </a:moveTo>
                <a:cubicBezTo>
                  <a:pt x="3474837" y="0"/>
                  <a:pt x="4260977" y="451769"/>
                  <a:pt x="4725194" y="1138900"/>
                </a:cubicBezTo>
                <a:lnTo>
                  <a:pt x="4801088" y="1263826"/>
                </a:lnTo>
                <a:lnTo>
                  <a:pt x="4801088" y="3782741"/>
                </a:lnTo>
                <a:lnTo>
                  <a:pt x="296488" y="3782741"/>
                </a:lnTo>
                <a:lnTo>
                  <a:pt x="202999" y="3588671"/>
                </a:lnTo>
                <a:cubicBezTo>
                  <a:pt x="72283" y="3279623"/>
                  <a:pt x="0" y="2939843"/>
                  <a:pt x="0" y="2583180"/>
                </a:cubicBezTo>
                <a:cubicBezTo>
                  <a:pt x="0" y="1156529"/>
                  <a:pt x="1156529" y="0"/>
                  <a:pt x="25831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2593276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2A1AC97E-E1B2-C740-94B8-20F137DA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nl-NL" sz="4000" dirty="0">
                <a:solidFill>
                  <a:schemeClr val="tx2"/>
                </a:solidFill>
              </a:rPr>
              <a:t>Hulpvraag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B982BE-EB2E-9D40-A396-4C4DB40CE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678" y="2979336"/>
            <a:ext cx="10036098" cy="2430864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endParaRPr lang="nl-NL" sz="32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nl-NL" sz="3200" dirty="0">
                <a:solidFill>
                  <a:schemeClr val="tx2"/>
                </a:solidFill>
              </a:rPr>
              <a:t>Hoe kan iedereen binnen De Onderwijsspecialisten en Flores Onderwijs er op school voor zorgen dat het talent/ de kwaliteit van iedere leerling op school gezien wordt?</a:t>
            </a:r>
          </a:p>
          <a:p>
            <a:endParaRPr lang="nl-NL" sz="3200" dirty="0">
              <a:solidFill>
                <a:schemeClr val="tx2"/>
              </a:solidFill>
            </a:endParaRP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46231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37D841-C821-B341-905B-6CA2FEEF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197" y="627564"/>
            <a:ext cx="8952451" cy="1325563"/>
          </a:xfrm>
        </p:spPr>
        <p:txBody>
          <a:bodyPr>
            <a:normAutofit/>
          </a:bodyPr>
          <a:lstStyle/>
          <a:p>
            <a:r>
              <a:rPr lang="nl-NL" sz="4000" dirty="0"/>
              <a:t>Vragen bedacht en gesteld aan directeuren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972A14-172F-4B47-B41A-389E6A7A3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8" y="1048472"/>
            <a:ext cx="8865221" cy="345061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2400" dirty="0"/>
              <a:t>1. Wat gaat er al goed m.b.t. het zien van kwaliteiten van leerlingen?</a:t>
            </a:r>
          </a:p>
          <a:p>
            <a:pPr marL="0" indent="0">
              <a:buNone/>
            </a:pPr>
            <a:r>
              <a:rPr lang="nl-NL" sz="2400" dirty="0"/>
              <a:t>2. Wat gaat er nog niet zo goed?</a:t>
            </a:r>
          </a:p>
          <a:p>
            <a:pPr marL="0" indent="0">
              <a:buNone/>
            </a:pPr>
            <a:r>
              <a:rPr lang="nl-NL" sz="2400" dirty="0"/>
              <a:t>3. Wat zou u anders willen?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Graphic 24">
            <a:extLst>
              <a:ext uri="{FF2B5EF4-FFF2-40B4-BE49-F238E27FC236}">
                <a16:creationId xmlns:a16="http://schemas.microsoft.com/office/drawing/2014/main" id="{A8ED21C3-ABFD-4B46-B1E7-6EED78A1DD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484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E597D2-F237-FF44-8B62-9C8347EE9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713" y="627564"/>
            <a:ext cx="9520168" cy="1325563"/>
          </a:xfrm>
        </p:spPr>
        <p:txBody>
          <a:bodyPr>
            <a:normAutofit/>
          </a:bodyPr>
          <a:lstStyle/>
          <a:p>
            <a:r>
              <a:rPr lang="nl-NL" sz="3600" dirty="0"/>
              <a:t>Antwoorden op vraag 1: Wat gaat er al goed?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71DD9FC-025C-F34A-9EF8-B5426EA0C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8" y="1703692"/>
            <a:ext cx="7639581" cy="3450613"/>
          </a:xfrm>
        </p:spPr>
        <p:txBody>
          <a:bodyPr anchor="ctr">
            <a:normAutofit/>
          </a:bodyPr>
          <a:lstStyle/>
          <a:p>
            <a:pPr lvl="0"/>
            <a:r>
              <a:rPr lang="nl-NL" sz="2400" dirty="0"/>
              <a:t>Complimenten geven (8x)</a:t>
            </a:r>
          </a:p>
          <a:p>
            <a:pPr lvl="0"/>
            <a:r>
              <a:rPr lang="nl-NL" sz="2400" dirty="0"/>
              <a:t>Leerlingen betrekken bij voorbereidingen activiteiten (8x)</a:t>
            </a:r>
          </a:p>
          <a:p>
            <a:pPr lvl="0"/>
            <a:r>
              <a:rPr lang="nl-NL" sz="2400" dirty="0"/>
              <a:t>Elkaars verschillen accepteren (8x)</a:t>
            </a:r>
          </a:p>
          <a:p>
            <a:pPr lvl="0"/>
            <a:r>
              <a:rPr lang="nl-NL" sz="2400" dirty="0"/>
              <a:t>Leerlingenraad die meedenkt (7x)</a:t>
            </a:r>
          </a:p>
          <a:p>
            <a:endParaRPr lang="nl-NL" sz="240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Graphic 24">
            <a:extLst>
              <a:ext uri="{FF2B5EF4-FFF2-40B4-BE49-F238E27FC236}">
                <a16:creationId xmlns:a16="http://schemas.microsoft.com/office/drawing/2014/main" id="{B5A7CF3F-67FA-43CE-9F0F-18DFB484C1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421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8033B9-6FCA-424A-9BBC-F40F15F7C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234" y="627564"/>
            <a:ext cx="9776646" cy="1325563"/>
          </a:xfrm>
        </p:spPr>
        <p:txBody>
          <a:bodyPr>
            <a:normAutofit/>
          </a:bodyPr>
          <a:lstStyle/>
          <a:p>
            <a:r>
              <a:rPr lang="nl-NL" sz="3600" dirty="0"/>
              <a:t>Antwoorden op vraag 2: Wat gaat er nog niet goed?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92B5BF-CBAE-F849-A0F9-CE7108141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580" y="1048472"/>
            <a:ext cx="7192029" cy="3450613"/>
          </a:xfrm>
        </p:spPr>
        <p:txBody>
          <a:bodyPr anchor="ctr">
            <a:normAutofit/>
          </a:bodyPr>
          <a:lstStyle/>
          <a:p>
            <a:pPr lvl="0"/>
            <a:r>
              <a:rPr lang="nl-NL" sz="2400" dirty="0"/>
              <a:t>Meer bewegen (kan beter) (3x)</a:t>
            </a:r>
          </a:p>
          <a:p>
            <a:pPr lvl="0"/>
            <a:r>
              <a:rPr lang="nl-NL" sz="2400" dirty="0"/>
              <a:t>Beter benoemen waar leerlingen goed in zijn (3x)</a:t>
            </a:r>
          </a:p>
          <a:p>
            <a:r>
              <a:rPr lang="nl-NL" sz="2400" dirty="0"/>
              <a:t>Meer gesprekken over kwaliteiten/talenten (3x)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Graphic 24">
            <a:extLst>
              <a:ext uri="{FF2B5EF4-FFF2-40B4-BE49-F238E27FC236}">
                <a16:creationId xmlns:a16="http://schemas.microsoft.com/office/drawing/2014/main" id="{7F7A56C7-DAD1-4A02-BE70-8214EDA33E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420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AC0BFA-BEE1-B546-B1F1-874380DAB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688" y="627564"/>
            <a:ext cx="9456234" cy="1325563"/>
          </a:xfrm>
        </p:spPr>
        <p:txBody>
          <a:bodyPr>
            <a:normAutofit/>
          </a:bodyPr>
          <a:lstStyle/>
          <a:p>
            <a:r>
              <a:rPr lang="nl-NL" sz="3600" dirty="0"/>
              <a:t>Antwoorden op vraag 3: Wat zou u anders willen?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148A60-7032-0E4A-9014-1A1AFD86E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808" y="1703692"/>
            <a:ext cx="8084634" cy="3450613"/>
          </a:xfrm>
        </p:spPr>
        <p:txBody>
          <a:bodyPr anchor="ctr">
            <a:normAutofit/>
          </a:bodyPr>
          <a:lstStyle/>
          <a:p>
            <a:pPr lvl="0"/>
            <a:r>
              <a:rPr lang="nl-NL" sz="2400" dirty="0"/>
              <a:t>Naast gesprek over leerresultaten, ook individueel gesprek over hoe het met de leerling gaat (4x)</a:t>
            </a:r>
          </a:p>
          <a:p>
            <a:pPr lvl="0"/>
            <a:r>
              <a:rPr lang="nl-NL" sz="2400" dirty="0"/>
              <a:t>Vaker met de leerlingenraad overleggen/verdiepen bij de groepen (3x)</a:t>
            </a:r>
          </a:p>
          <a:p>
            <a:pPr lvl="0"/>
            <a:r>
              <a:rPr lang="nl-NL" sz="2400" dirty="0"/>
              <a:t>Kinderen meer mee laten denken (3x)</a:t>
            </a:r>
          </a:p>
          <a:p>
            <a:pPr lvl="0"/>
            <a:r>
              <a:rPr lang="nl-NL" sz="2400" dirty="0"/>
              <a:t>Nieuwsgierig zijn naar de leerling (3x)</a:t>
            </a:r>
          </a:p>
          <a:p>
            <a:endParaRPr lang="nl-NL" sz="2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B8695521-DC64-4653-8CCA-A483D202F5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784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21594E-E238-3F4A-B768-4A19AC55A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 fontScale="90000"/>
          </a:bodyPr>
          <a:lstStyle/>
          <a:p>
            <a:r>
              <a:rPr lang="nl-NL" sz="3600" dirty="0">
                <a:solidFill>
                  <a:schemeClr val="tx2"/>
                </a:solidFill>
              </a:rPr>
              <a:t>Digitale werksessie – </a:t>
            </a:r>
            <a:br>
              <a:rPr lang="nl-NL" sz="3600" dirty="0">
                <a:solidFill>
                  <a:schemeClr val="tx2"/>
                </a:solidFill>
              </a:rPr>
            </a:br>
            <a:r>
              <a:rPr lang="nl-NL" sz="3600" dirty="0">
                <a:solidFill>
                  <a:schemeClr val="tx2"/>
                </a:solidFill>
              </a:rPr>
              <a:t>Hoe maken we dit concreet?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FC9C87E9-964C-4482-90F9-8957A997F8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951" y="1793846"/>
            <a:ext cx="3620021" cy="3620021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4567675-2CF5-4047-B718-72669FACF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endParaRPr lang="nl-NL" sz="2000" dirty="0">
              <a:solidFill>
                <a:schemeClr val="tx2"/>
              </a:solidFill>
            </a:endParaRPr>
          </a:p>
          <a:p>
            <a:pPr marL="0" lvl="0" indent="0">
              <a:buNone/>
            </a:pPr>
            <a:r>
              <a:rPr lang="nl-NL" sz="2000" dirty="0">
                <a:solidFill>
                  <a:schemeClr val="tx2"/>
                </a:solidFill>
              </a:rPr>
              <a:t>Samen met de middelbare school</a:t>
            </a:r>
          </a:p>
          <a:p>
            <a:pPr lvl="1"/>
            <a:r>
              <a:rPr lang="nl-NL" sz="2000" dirty="0">
                <a:solidFill>
                  <a:schemeClr val="tx2"/>
                </a:solidFill>
              </a:rPr>
              <a:t>Aandacht voor beweging en sport</a:t>
            </a:r>
          </a:p>
          <a:p>
            <a:pPr lvl="1"/>
            <a:r>
              <a:rPr lang="nl-NL" sz="2000" dirty="0">
                <a:solidFill>
                  <a:schemeClr val="tx2"/>
                </a:solidFill>
              </a:rPr>
              <a:t>Talent is belangrijk</a:t>
            </a:r>
          </a:p>
          <a:p>
            <a:pPr lvl="1"/>
            <a:r>
              <a:rPr lang="nl-NL" sz="2000" dirty="0">
                <a:solidFill>
                  <a:schemeClr val="tx2"/>
                </a:solidFill>
              </a:rPr>
              <a:t>Busje regelen</a:t>
            </a:r>
          </a:p>
          <a:p>
            <a:pPr marL="0" indent="0">
              <a:buNone/>
            </a:pPr>
            <a:r>
              <a:rPr lang="nl-NL" sz="2000" dirty="0">
                <a:solidFill>
                  <a:schemeClr val="tx2"/>
                </a:solidFill>
              </a:rPr>
              <a:t> 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20744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A5C0108E-A668-ED4B-B421-04C3759AC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 fontScale="90000"/>
          </a:bodyPr>
          <a:lstStyle/>
          <a:p>
            <a:r>
              <a:rPr lang="nl-NL" sz="3600" dirty="0">
                <a:solidFill>
                  <a:schemeClr val="tx2"/>
                </a:solidFill>
              </a:rPr>
              <a:t>Digitale werksessie – </a:t>
            </a:r>
            <a:br>
              <a:rPr lang="nl-NL" sz="3600" dirty="0">
                <a:solidFill>
                  <a:schemeClr val="tx2"/>
                </a:solidFill>
              </a:rPr>
            </a:br>
            <a:r>
              <a:rPr lang="nl-NL" sz="3600" dirty="0">
                <a:solidFill>
                  <a:schemeClr val="tx2"/>
                </a:solidFill>
              </a:rPr>
              <a:t>Hoe maken we dit concreet?</a:t>
            </a:r>
          </a:p>
        </p:txBody>
      </p:sp>
      <p:pic>
        <p:nvPicPr>
          <p:cNvPr id="19" name="Graphic 8">
            <a:extLst>
              <a:ext uri="{FF2B5EF4-FFF2-40B4-BE49-F238E27FC236}">
                <a16:creationId xmlns:a16="http://schemas.microsoft.com/office/drawing/2014/main" id="{0B9DB684-816B-40CF-8116-54FA864D7F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951" y="1793846"/>
            <a:ext cx="3620021" cy="3620021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4567675-2CF5-4047-B718-72669FACF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endParaRPr lang="nl-NL" sz="2000" dirty="0">
              <a:solidFill>
                <a:schemeClr val="tx2"/>
              </a:solidFill>
            </a:endParaRPr>
          </a:p>
          <a:p>
            <a:pPr marL="0" lvl="0" indent="0">
              <a:buNone/>
            </a:pPr>
            <a:r>
              <a:rPr lang="nl-NL" sz="2000" dirty="0">
                <a:solidFill>
                  <a:schemeClr val="tx2"/>
                </a:solidFill>
              </a:rPr>
              <a:t>Fitclub</a:t>
            </a:r>
          </a:p>
          <a:p>
            <a:pPr lvl="1"/>
            <a:r>
              <a:rPr lang="nl-NL" sz="2000" dirty="0">
                <a:solidFill>
                  <a:schemeClr val="tx2"/>
                </a:solidFill>
              </a:rPr>
              <a:t>Spel of challenge</a:t>
            </a:r>
          </a:p>
          <a:p>
            <a:pPr lvl="1"/>
            <a:r>
              <a:rPr lang="nl-NL" sz="2000" dirty="0">
                <a:solidFill>
                  <a:schemeClr val="tx2"/>
                </a:solidFill>
              </a:rPr>
              <a:t>Punten verdienen</a:t>
            </a:r>
          </a:p>
          <a:p>
            <a:pPr lvl="1"/>
            <a:r>
              <a:rPr lang="nl-NL" sz="2000" dirty="0">
                <a:solidFill>
                  <a:schemeClr val="tx2"/>
                </a:solidFill>
              </a:rPr>
              <a:t>Iemand van buiten de school/stagiair</a:t>
            </a:r>
          </a:p>
          <a:p>
            <a:pPr marL="0" indent="0">
              <a:buNone/>
            </a:pPr>
            <a:r>
              <a:rPr lang="nl-NL" sz="2000" dirty="0">
                <a:solidFill>
                  <a:schemeClr val="tx2"/>
                </a:solidFill>
              </a:rPr>
              <a:t> 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12377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582CBA5-048E-D744-898B-448B9D7FE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 fontScale="90000"/>
          </a:bodyPr>
          <a:lstStyle/>
          <a:p>
            <a:r>
              <a:rPr lang="nl-NL" sz="3600" dirty="0">
                <a:solidFill>
                  <a:schemeClr val="tx2"/>
                </a:solidFill>
              </a:rPr>
              <a:t>Digitale werksessie – </a:t>
            </a:r>
            <a:br>
              <a:rPr lang="nl-NL" sz="3600" dirty="0">
                <a:solidFill>
                  <a:schemeClr val="tx2"/>
                </a:solidFill>
              </a:rPr>
            </a:br>
            <a:r>
              <a:rPr lang="nl-NL" sz="3600" dirty="0">
                <a:solidFill>
                  <a:schemeClr val="tx2"/>
                </a:solidFill>
              </a:rPr>
              <a:t>Hoe maken we dit concreet?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D0948DE-9047-4A03-A523-AC9234BFA1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951" y="1793846"/>
            <a:ext cx="3620021" cy="3620021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4567675-2CF5-4047-B718-72669FACF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endParaRPr lang="nl-NL" sz="2000" dirty="0">
              <a:solidFill>
                <a:schemeClr val="tx2"/>
              </a:solidFill>
            </a:endParaRPr>
          </a:p>
          <a:p>
            <a:pPr marL="0" lvl="0" indent="0">
              <a:buNone/>
            </a:pPr>
            <a:r>
              <a:rPr lang="nl-NL" sz="2000" dirty="0">
                <a:solidFill>
                  <a:schemeClr val="tx2"/>
                </a:solidFill>
              </a:rPr>
              <a:t>Alternatieve musical groep 8</a:t>
            </a:r>
          </a:p>
          <a:p>
            <a:pPr lvl="1"/>
            <a:r>
              <a:rPr lang="nl-NL" sz="2000" dirty="0">
                <a:solidFill>
                  <a:schemeClr val="tx2"/>
                </a:solidFill>
              </a:rPr>
              <a:t>Film</a:t>
            </a:r>
          </a:p>
          <a:p>
            <a:pPr lvl="1"/>
            <a:r>
              <a:rPr lang="nl-NL" sz="2000" dirty="0">
                <a:solidFill>
                  <a:schemeClr val="tx2"/>
                </a:solidFill>
              </a:rPr>
              <a:t>Gezien worden door juffen en meesters</a:t>
            </a:r>
          </a:p>
          <a:p>
            <a:pPr lvl="1"/>
            <a:r>
              <a:rPr lang="nl-NL" sz="2000" dirty="0">
                <a:solidFill>
                  <a:schemeClr val="tx2"/>
                </a:solidFill>
              </a:rPr>
              <a:t>Voordelen film</a:t>
            </a:r>
          </a:p>
          <a:p>
            <a:pPr marL="0" indent="0">
              <a:buNone/>
            </a:pPr>
            <a:r>
              <a:rPr lang="nl-NL" sz="2000" dirty="0">
                <a:solidFill>
                  <a:schemeClr val="tx2"/>
                </a:solidFill>
              </a:rPr>
              <a:t> 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706062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316</Words>
  <Application>Microsoft Office PowerPoint</Application>
  <PresentationFormat>Breedbeeld</PresentationFormat>
  <Paragraphs>46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Raad van Kinderen</vt:lpstr>
      <vt:lpstr>Hulpvraag </vt:lpstr>
      <vt:lpstr>Vragen bedacht en gesteld aan directeuren</vt:lpstr>
      <vt:lpstr>Antwoorden op vraag 1: Wat gaat er al goed?</vt:lpstr>
      <vt:lpstr>Antwoorden op vraag 2: Wat gaat er nog niet goed?</vt:lpstr>
      <vt:lpstr>Antwoorden op vraag 3: Wat zou u anders willen?</vt:lpstr>
      <vt:lpstr>Digitale werksessie –  Hoe maken we dit concreet?</vt:lpstr>
      <vt:lpstr>Digitale werksessie –  Hoe maken we dit concreet?</vt:lpstr>
      <vt:lpstr>Digitale werksessie –  Hoe maken we dit concreet?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Raad van Kinderen</dc:title>
  <dc:creator>Anica Schilperoord</dc:creator>
  <cp:lastModifiedBy>Zonnenberg, Annette</cp:lastModifiedBy>
  <cp:revision>2</cp:revision>
  <dcterms:created xsi:type="dcterms:W3CDTF">2020-06-26T15:27:27Z</dcterms:created>
  <dcterms:modified xsi:type="dcterms:W3CDTF">2020-06-29T13:27:07Z</dcterms:modified>
</cp:coreProperties>
</file>